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09" r:id="rId3"/>
    <p:sldId id="310" r:id="rId4"/>
    <p:sldId id="326" r:id="rId5"/>
    <p:sldId id="328" r:id="rId6"/>
    <p:sldId id="329" r:id="rId7"/>
    <p:sldId id="330" r:id="rId8"/>
    <p:sldId id="331" r:id="rId9"/>
    <p:sldId id="332" r:id="rId10"/>
    <p:sldId id="333" r:id="rId11"/>
    <p:sldId id="336" r:id="rId12"/>
    <p:sldId id="275" r:id="rId13"/>
    <p:sldId id="334" r:id="rId14"/>
    <p:sldId id="338" r:id="rId15"/>
    <p:sldId id="337" r:id="rId16"/>
    <p:sldId id="318"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10" autoAdjust="0"/>
    <p:restoredTop sz="94660"/>
  </p:normalViewPr>
  <p:slideViewPr>
    <p:cSldViewPr snapToGrid="0">
      <p:cViewPr varScale="1">
        <p:scale>
          <a:sx n="111" d="100"/>
          <a:sy n="111"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0CC5276-C85A-46BF-977B-EFF17646974F}" type="datetimeFigureOut">
              <a:rPr lang="en-US" smtClean="0"/>
              <a:t>4/3/2023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FDD6B0D-EB7F-40DF-9F19-695D78F6782D}" type="slidenum">
              <a:rPr lang="en-US" smtClean="0"/>
              <a:t>‹#›</a:t>
            </a:fld>
            <a:endParaRPr lang="en-US"/>
          </a:p>
        </p:txBody>
      </p:sp>
    </p:spTree>
    <p:extLst>
      <p:ext uri="{BB962C8B-B14F-4D97-AF65-F5344CB8AC3E}">
        <p14:creationId xmlns:p14="http://schemas.microsoft.com/office/powerpoint/2010/main" val="65066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7105BD-6D6F-49DB-9DE4-D4A6452D7E5F}"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a:ln>
                <a:noFill/>
              </a:ln>
              <a:solidFill>
                <a:prstClr val="black"/>
              </a:solidFill>
              <a:effectLst/>
              <a:uLnTx/>
              <a:uFillTx/>
              <a:latin typeface="等线" panose="020F0502020204030204"/>
              <a:cs typeface="+mn-cs"/>
            </a:endParaRPr>
          </a:p>
        </p:txBody>
      </p:sp>
    </p:spTree>
    <p:extLst>
      <p:ext uri="{BB962C8B-B14F-4D97-AF65-F5344CB8AC3E}">
        <p14:creationId xmlns:p14="http://schemas.microsoft.com/office/powerpoint/2010/main" val="1883569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1FB13-4689-4F94-94BA-47188C943A27}"/>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7DF7A8A3-9DFD-4A2A-A66E-E0EB424249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a:extLst>
              <a:ext uri="{FF2B5EF4-FFF2-40B4-BE49-F238E27FC236}">
                <a16:creationId xmlns:a16="http://schemas.microsoft.com/office/drawing/2014/main" id="{80987F72-FE5F-4F3D-8335-0CA3C1A9688A}"/>
              </a:ext>
            </a:extLst>
          </p:cNvPr>
          <p:cNvSpPr/>
          <p:nvPr userDrawn="1"/>
        </p:nvSpPr>
        <p:spPr>
          <a:xfrm>
            <a:off x="0" y="-1"/>
            <a:ext cx="249382" cy="17373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D0B3A22-6964-4AEB-B8E3-C4453D20A145}"/>
              </a:ext>
            </a:extLst>
          </p:cNvPr>
          <p:cNvSpPr/>
          <p:nvPr userDrawn="1"/>
        </p:nvSpPr>
        <p:spPr>
          <a:xfrm>
            <a:off x="0" y="1691640"/>
            <a:ext cx="249382" cy="1737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E2A4F19-ADBD-4FF3-BD82-3B0E09A0979F}"/>
              </a:ext>
            </a:extLst>
          </p:cNvPr>
          <p:cNvSpPr/>
          <p:nvPr userDrawn="1"/>
        </p:nvSpPr>
        <p:spPr>
          <a:xfrm>
            <a:off x="0" y="3383280"/>
            <a:ext cx="249382" cy="17373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EE9C417-9061-4BDD-85E1-889175C33882}"/>
              </a:ext>
            </a:extLst>
          </p:cNvPr>
          <p:cNvSpPr/>
          <p:nvPr userDrawn="1"/>
        </p:nvSpPr>
        <p:spPr>
          <a:xfrm>
            <a:off x="0" y="5120640"/>
            <a:ext cx="249382" cy="17373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864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42A6-4171-4236-989B-F874440A0B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17694E-20AB-4B81-BD3D-760431D082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8596FE-8A56-485D-BED2-DB33803446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7">
            <a:extLst>
              <a:ext uri="{FF2B5EF4-FFF2-40B4-BE49-F238E27FC236}">
                <a16:creationId xmlns:a16="http://schemas.microsoft.com/office/drawing/2014/main" id="{9D29865E-C80D-48C4-9085-4BDE85F4146E}"/>
              </a:ext>
            </a:extLst>
          </p:cNvPr>
          <p:cNvSpPr/>
          <p:nvPr userDrawn="1"/>
        </p:nvSpPr>
        <p:spPr>
          <a:xfrm>
            <a:off x="0" y="-2"/>
            <a:ext cx="249382" cy="6858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a:extLst>
              <a:ext uri="{FF2B5EF4-FFF2-40B4-BE49-F238E27FC236}">
                <a16:creationId xmlns:a16="http://schemas.microsoft.com/office/drawing/2014/main" id="{A7721DAD-58C4-41A8-A8B7-B1919F67BC0F}"/>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7486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D5391-95C8-449E-81C8-299828118EE5}"/>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4EF1FDA1-0836-46F8-B846-A10DBB79EFDD}"/>
              </a:ext>
            </a:extLst>
          </p:cNvPr>
          <p:cNvSpPr>
            <a:spLocks noGrp="1"/>
          </p:cNvSpPr>
          <p:nvPr>
            <p:ph idx="1"/>
          </p:nvPr>
        </p:nvSpPr>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7385D2CB-EDE5-4010-96EC-1944ADFDD166}"/>
              </a:ext>
            </a:extLst>
          </p:cNvPr>
          <p:cNvSpPr/>
          <p:nvPr userDrawn="1"/>
        </p:nvSpPr>
        <p:spPr>
          <a:xfrm>
            <a:off x="0" y="-2"/>
            <a:ext cx="249382"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465CF86D-8D2D-4214-ACDB-A3B782482858}"/>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412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385D2CB-EDE5-4010-96EC-1944ADFDD166}"/>
              </a:ext>
            </a:extLst>
          </p:cNvPr>
          <p:cNvSpPr/>
          <p:nvPr userDrawn="1"/>
        </p:nvSpPr>
        <p:spPr>
          <a:xfrm>
            <a:off x="4738255" y="0"/>
            <a:ext cx="7453745"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2D5391-95C8-449E-81C8-299828118EE5}"/>
              </a:ext>
            </a:extLst>
          </p:cNvPr>
          <p:cNvSpPr>
            <a:spLocks noGrp="1"/>
          </p:cNvSpPr>
          <p:nvPr>
            <p:ph type="title"/>
          </p:nvPr>
        </p:nvSpPr>
        <p:spPr>
          <a:xfrm>
            <a:off x="4954384" y="365125"/>
            <a:ext cx="7032569" cy="1325563"/>
          </a:xfrm>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4EF1FDA1-0836-46F8-B846-A10DBB79EFDD}"/>
              </a:ext>
            </a:extLst>
          </p:cNvPr>
          <p:cNvSpPr>
            <a:spLocks noGrp="1"/>
          </p:cNvSpPr>
          <p:nvPr>
            <p:ph idx="1"/>
          </p:nvPr>
        </p:nvSpPr>
        <p:spPr>
          <a:xfrm>
            <a:off x="4954383" y="1825625"/>
            <a:ext cx="7032569" cy="466725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a:extLst>
              <a:ext uri="{FF2B5EF4-FFF2-40B4-BE49-F238E27FC236}">
                <a16:creationId xmlns:a16="http://schemas.microsoft.com/office/drawing/2014/main" id="{1CE83D64-C67C-4283-A429-EF91FF2D58B0}"/>
              </a:ext>
            </a:extLst>
          </p:cNvPr>
          <p:cNvSpPr>
            <a:spLocks noGrp="1"/>
          </p:cNvSpPr>
          <p:nvPr>
            <p:ph idx="10" hasCustomPrompt="1"/>
          </p:nvPr>
        </p:nvSpPr>
        <p:spPr>
          <a:xfrm>
            <a:off x="199504" y="212725"/>
            <a:ext cx="4333704" cy="6445770"/>
          </a:xfrm>
        </p:spPr>
        <p:txBody>
          <a:bodyPr/>
          <a:lstStyle>
            <a:lvl1pPr marL="0" indent="0">
              <a:buNone/>
              <a:defRPr>
                <a:solidFill>
                  <a:schemeClr val="accent1"/>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add image</a:t>
            </a:r>
          </a:p>
        </p:txBody>
      </p:sp>
    </p:spTree>
    <p:extLst>
      <p:ext uri="{BB962C8B-B14F-4D97-AF65-F5344CB8AC3E}">
        <p14:creationId xmlns:p14="http://schemas.microsoft.com/office/powerpoint/2010/main" val="615831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Section Header">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9E266-A1C3-4405-B6AE-1077E6CB1993}"/>
              </a:ext>
            </a:extLst>
          </p:cNvPr>
          <p:cNvSpPr>
            <a:spLocks noGrp="1"/>
          </p:cNvSpPr>
          <p:nvPr>
            <p:ph type="title"/>
          </p:nvPr>
        </p:nvSpPr>
        <p:spPr>
          <a:xfrm>
            <a:off x="3890356" y="388779"/>
            <a:ext cx="7955857" cy="759142"/>
          </a:xfrm>
        </p:spPr>
        <p:txBody>
          <a:bodyPr anchor="t">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C524A789-527E-44EE-B611-7B2866BFC076}"/>
              </a:ext>
            </a:extLst>
          </p:cNvPr>
          <p:cNvSpPr>
            <a:spLocks noGrp="1"/>
          </p:cNvSpPr>
          <p:nvPr>
            <p:ph type="body" idx="1"/>
          </p:nvPr>
        </p:nvSpPr>
        <p:spPr>
          <a:xfrm>
            <a:off x="3890355" y="1721572"/>
            <a:ext cx="7955857" cy="474764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77F702E3-9C07-4356-99EE-5D5256C94F31}"/>
              </a:ext>
            </a:extLst>
          </p:cNvPr>
          <p:cNvSpPr/>
          <p:nvPr userDrawn="1"/>
        </p:nvSpPr>
        <p:spPr>
          <a:xfrm>
            <a:off x="374073" y="0"/>
            <a:ext cx="315883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09597CBF-14BC-4C9A-965A-6AD56F9B56A2}"/>
              </a:ext>
            </a:extLst>
          </p:cNvPr>
          <p:cNvSpPr>
            <a:spLocks noGrp="1"/>
          </p:cNvSpPr>
          <p:nvPr>
            <p:ph idx="11"/>
          </p:nvPr>
        </p:nvSpPr>
        <p:spPr>
          <a:xfrm>
            <a:off x="648392" y="2235749"/>
            <a:ext cx="2610197" cy="4351338"/>
          </a:xfrm>
        </p:spPr>
        <p:txBody>
          <a:bodyPr>
            <a:normAutofit/>
          </a:bodyPr>
          <a:lstStyle>
            <a:lvl1pPr marL="0" indent="0">
              <a:buNone/>
              <a:defRPr sz="1600">
                <a:solidFill>
                  <a:schemeClr val="accent1"/>
                </a:solidFill>
              </a:defRPr>
            </a:lvl1pPr>
            <a:lvl2pPr>
              <a:defRPr sz="1600">
                <a:solidFill>
                  <a:schemeClr val="accent6"/>
                </a:solidFill>
              </a:defRPr>
            </a:lvl2pPr>
            <a:lvl3pPr>
              <a:defRPr sz="1600">
                <a:solidFill>
                  <a:schemeClr val="accent6"/>
                </a:solidFill>
              </a:defRPr>
            </a:lvl3pPr>
            <a:lvl4pPr>
              <a:defRPr sz="1600">
                <a:solidFill>
                  <a:schemeClr val="accent6"/>
                </a:solidFill>
              </a:defRPr>
            </a:lvl4pPr>
            <a:lvl5pPr>
              <a:defRPr sz="1600">
                <a:solidFill>
                  <a:schemeClr val="accent6"/>
                </a:solidFill>
              </a:defRPr>
            </a:lvl5pPr>
          </a:lstStyle>
          <a:p>
            <a:pPr lvl="0"/>
            <a:r>
              <a:rPr lang="en-US" dirty="0"/>
              <a:t>Click to edit Master text styles</a:t>
            </a:r>
          </a:p>
        </p:txBody>
      </p:sp>
      <p:sp>
        <p:nvSpPr>
          <p:cNvPr id="5" name="Picture Placeholder 4">
            <a:extLst>
              <a:ext uri="{FF2B5EF4-FFF2-40B4-BE49-F238E27FC236}">
                <a16:creationId xmlns:a16="http://schemas.microsoft.com/office/drawing/2014/main" id="{B46609CB-DD36-4E77-9E0C-09EF24D1D285}"/>
              </a:ext>
            </a:extLst>
          </p:cNvPr>
          <p:cNvSpPr>
            <a:spLocks noGrp="1"/>
          </p:cNvSpPr>
          <p:nvPr>
            <p:ph type="pic" sz="quarter" idx="12"/>
          </p:nvPr>
        </p:nvSpPr>
        <p:spPr>
          <a:xfrm>
            <a:off x="648392" y="177281"/>
            <a:ext cx="2610197" cy="1881187"/>
          </a:xfrm>
        </p:spPr>
        <p:txBody>
          <a:bodyPr/>
          <a:lstStyle>
            <a:lvl1pPr>
              <a:defRPr>
                <a:solidFill>
                  <a:schemeClr val="accent4"/>
                </a:solidFill>
              </a:defRPr>
            </a:lvl1pPr>
          </a:lstStyle>
          <a:p>
            <a:endParaRPr lang="en-US" dirty="0"/>
          </a:p>
        </p:txBody>
      </p:sp>
    </p:spTree>
    <p:extLst>
      <p:ext uri="{BB962C8B-B14F-4D97-AF65-F5344CB8AC3E}">
        <p14:creationId xmlns:p14="http://schemas.microsoft.com/office/powerpoint/2010/main" val="3986485829"/>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Obj" preserve="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B5F3E-ED15-4828-A6DA-2BF3DC276445}"/>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66AF3C1-FE7F-4554-B459-79AD3D1F2EB9}"/>
              </a:ext>
            </a:extLst>
          </p:cNvPr>
          <p:cNvSpPr>
            <a:spLocks noGrp="1"/>
          </p:cNvSpPr>
          <p:nvPr>
            <p:ph sz="half" idx="1"/>
          </p:nvPr>
        </p:nvSpPr>
        <p:spPr>
          <a:xfrm>
            <a:off x="838200" y="1825625"/>
            <a:ext cx="5181600" cy="4351338"/>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24FC1429-0DA2-42E3-A05D-72159BD57551}"/>
              </a:ext>
            </a:extLst>
          </p:cNvPr>
          <p:cNvSpPr>
            <a:spLocks noGrp="1"/>
          </p:cNvSpPr>
          <p:nvPr>
            <p:ph sz="half" idx="2"/>
          </p:nvPr>
        </p:nvSpPr>
        <p:spPr>
          <a:xfrm>
            <a:off x="6172200" y="1825625"/>
            <a:ext cx="5181600" cy="4351338"/>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4451221-2309-450F-936A-BDF489F7A290}"/>
              </a:ext>
            </a:extLst>
          </p:cNvPr>
          <p:cNvSpPr/>
          <p:nvPr userDrawn="1"/>
        </p:nvSpPr>
        <p:spPr>
          <a:xfrm>
            <a:off x="0" y="-2"/>
            <a:ext cx="249382"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a:extLst>
              <a:ext uri="{FF2B5EF4-FFF2-40B4-BE49-F238E27FC236}">
                <a16:creationId xmlns:a16="http://schemas.microsoft.com/office/drawing/2014/main" id="{759DAAC8-0DB7-43CB-815E-2A06762EE327}"/>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10511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A7972-A25D-4E9B-BB04-1B4D7E924245}"/>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6" name="Rectangle 5">
            <a:extLst>
              <a:ext uri="{FF2B5EF4-FFF2-40B4-BE49-F238E27FC236}">
                <a16:creationId xmlns:a16="http://schemas.microsoft.com/office/drawing/2014/main" id="{7675840E-4BA4-49B3-B8C8-89FBE1A0140B}"/>
              </a:ext>
            </a:extLst>
          </p:cNvPr>
          <p:cNvSpPr/>
          <p:nvPr userDrawn="1"/>
        </p:nvSpPr>
        <p:spPr>
          <a:xfrm>
            <a:off x="0" y="-2"/>
            <a:ext cx="249382"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a:extLst>
              <a:ext uri="{FF2B5EF4-FFF2-40B4-BE49-F238E27FC236}">
                <a16:creationId xmlns:a16="http://schemas.microsoft.com/office/drawing/2014/main" id="{ACE441E6-D954-48AD-A942-A87DE59F49E8}"/>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455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980CF7-5534-447D-A8F9-4D975A70296C}"/>
              </a:ext>
            </a:extLst>
          </p:cNvPr>
          <p:cNvSpPr/>
          <p:nvPr userDrawn="1"/>
        </p:nvSpPr>
        <p:spPr>
          <a:xfrm>
            <a:off x="0" y="-2"/>
            <a:ext cx="249382"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EA4A364B-1C4B-47D6-BC5E-E69F2B01DB76}"/>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339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Tx" preserve="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620CB-3BEE-4D7B-B8C8-89E5AD964503}"/>
              </a:ext>
            </a:extLst>
          </p:cNvPr>
          <p:cNvSpPr>
            <a:spLocks noGrp="1"/>
          </p:cNvSpPr>
          <p:nvPr>
            <p:ph type="title"/>
          </p:nvPr>
        </p:nvSpPr>
        <p:spPr>
          <a:xfrm>
            <a:off x="839788" y="457200"/>
            <a:ext cx="3932237" cy="1600200"/>
          </a:xfrm>
        </p:spPr>
        <p:txBody>
          <a:bodyPr anchor="b"/>
          <a:lstStyle>
            <a:lvl1pPr>
              <a:defRPr sz="3200">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B77F7FB-D83F-4178-9EB7-6A65486A5537}"/>
              </a:ext>
            </a:extLst>
          </p:cNvPr>
          <p:cNvSpPr>
            <a:spLocks noGrp="1"/>
          </p:cNvSpPr>
          <p:nvPr>
            <p:ph idx="1"/>
          </p:nvPr>
        </p:nvSpPr>
        <p:spPr>
          <a:xfrm>
            <a:off x="5183188" y="987425"/>
            <a:ext cx="6172200" cy="4873625"/>
          </a:xfrm>
        </p:spPr>
        <p:txBody>
          <a:bodyPr/>
          <a:lstStyle>
            <a:lvl1pPr>
              <a:defRPr sz="3200">
                <a:solidFill>
                  <a:schemeClr val="accent1"/>
                </a:solidFill>
              </a:defRPr>
            </a:lvl1pPr>
            <a:lvl2pPr>
              <a:defRPr sz="2800">
                <a:solidFill>
                  <a:schemeClr val="accent1"/>
                </a:solidFill>
              </a:defRPr>
            </a:lvl2pPr>
            <a:lvl3pPr>
              <a:defRPr sz="2400">
                <a:solidFill>
                  <a:schemeClr val="accent1"/>
                </a:solidFill>
              </a:defRPr>
            </a:lvl3pPr>
            <a:lvl4pPr>
              <a:defRPr sz="2000">
                <a:solidFill>
                  <a:schemeClr val="accent1"/>
                </a:solidFill>
              </a:defRPr>
            </a:lvl4pPr>
            <a:lvl5pPr>
              <a:defRPr sz="2000">
                <a:solidFill>
                  <a:schemeClr val="accent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EAA45F0-3B69-4C83-8301-39328A15550A}"/>
              </a:ext>
            </a:extLst>
          </p:cNvPr>
          <p:cNvSpPr>
            <a:spLocks noGrp="1"/>
          </p:cNvSpPr>
          <p:nvPr>
            <p:ph type="body" sz="half" idx="2"/>
          </p:nvPr>
        </p:nvSpPr>
        <p:spPr>
          <a:xfrm>
            <a:off x="839788" y="2057400"/>
            <a:ext cx="3932237" cy="3811588"/>
          </a:xfrm>
        </p:spPr>
        <p:txBody>
          <a:bodyPr/>
          <a:lstStyle>
            <a:lvl1pPr marL="0" indent="0">
              <a:buNone/>
              <a:defRPr sz="1600">
                <a:solidFill>
                  <a:schemeClr val="accent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Rectangle 7">
            <a:extLst>
              <a:ext uri="{FF2B5EF4-FFF2-40B4-BE49-F238E27FC236}">
                <a16:creationId xmlns:a16="http://schemas.microsoft.com/office/drawing/2014/main" id="{FC9994E7-67D3-49AD-88FE-4DBE4D9B9EC5}"/>
              </a:ext>
            </a:extLst>
          </p:cNvPr>
          <p:cNvSpPr/>
          <p:nvPr userDrawn="1"/>
        </p:nvSpPr>
        <p:spPr>
          <a:xfrm>
            <a:off x="0" y="-2"/>
            <a:ext cx="249382"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a:extLst>
              <a:ext uri="{FF2B5EF4-FFF2-40B4-BE49-F238E27FC236}">
                <a16:creationId xmlns:a16="http://schemas.microsoft.com/office/drawing/2014/main" id="{98551879-7EB7-4C46-A175-B83C6EEB5B82}"/>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2644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42A6-4171-4236-989B-F874440A0BB2}"/>
              </a:ext>
            </a:extLst>
          </p:cNvPr>
          <p:cNvSpPr>
            <a:spLocks noGrp="1"/>
          </p:cNvSpPr>
          <p:nvPr>
            <p:ph type="title"/>
          </p:nvPr>
        </p:nvSpPr>
        <p:spPr>
          <a:xfrm>
            <a:off x="839788" y="457200"/>
            <a:ext cx="3932237" cy="1600200"/>
          </a:xfrm>
        </p:spPr>
        <p:txBody>
          <a:bodyPr anchor="b"/>
          <a:lstStyle>
            <a:lvl1pPr>
              <a:defRPr sz="3200">
                <a:solidFill>
                  <a:schemeClr val="accent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8017694E-20AB-4B81-BD3D-760431D082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B8596FE-8A56-485D-BED2-DB338034461A}"/>
              </a:ext>
            </a:extLst>
          </p:cNvPr>
          <p:cNvSpPr>
            <a:spLocks noGrp="1"/>
          </p:cNvSpPr>
          <p:nvPr>
            <p:ph type="body" sz="half" idx="2"/>
          </p:nvPr>
        </p:nvSpPr>
        <p:spPr>
          <a:xfrm>
            <a:off x="839788" y="2057400"/>
            <a:ext cx="3932237" cy="3811588"/>
          </a:xfrm>
        </p:spPr>
        <p:txBody>
          <a:bodyPr/>
          <a:lstStyle>
            <a:lvl1pPr marL="0" indent="0">
              <a:buNone/>
              <a:defRPr sz="1600">
                <a:solidFill>
                  <a:schemeClr val="accent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Rectangle 7">
            <a:extLst>
              <a:ext uri="{FF2B5EF4-FFF2-40B4-BE49-F238E27FC236}">
                <a16:creationId xmlns:a16="http://schemas.microsoft.com/office/drawing/2014/main" id="{9D29865E-C80D-48C4-9085-4BDE85F4146E}"/>
              </a:ext>
            </a:extLst>
          </p:cNvPr>
          <p:cNvSpPr/>
          <p:nvPr userDrawn="1"/>
        </p:nvSpPr>
        <p:spPr>
          <a:xfrm>
            <a:off x="0" y="-2"/>
            <a:ext cx="249382"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a:extLst>
              <a:ext uri="{FF2B5EF4-FFF2-40B4-BE49-F238E27FC236}">
                <a16:creationId xmlns:a16="http://schemas.microsoft.com/office/drawing/2014/main" id="{4AEC958A-98E8-456A-A499-1FF01586FA07}"/>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4538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reserve="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D5391-95C8-449E-81C8-299828118EE5}"/>
              </a:ext>
            </a:extLst>
          </p:cNvPr>
          <p:cNvSpPr>
            <a:spLocks noGrp="1"/>
          </p:cNvSpPr>
          <p:nvPr>
            <p:ph type="title"/>
          </p:nvPr>
        </p:nvSpPr>
        <p:spPr/>
        <p:txBody>
          <a:bodyPr/>
          <a:lstStyle>
            <a:lvl1pPr>
              <a:defRPr>
                <a:solidFill>
                  <a:schemeClr val="accent6"/>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4EF1FDA1-0836-46F8-B846-A10DBB79EFDD}"/>
              </a:ext>
            </a:extLst>
          </p:cNvPr>
          <p:cNvSpPr>
            <a:spLocks noGrp="1"/>
          </p:cNvSpPr>
          <p:nvPr>
            <p:ph idx="1"/>
          </p:nvPr>
        </p:nvSpPr>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7385D2CB-EDE5-4010-96EC-1944ADFDD166}"/>
              </a:ext>
            </a:extLst>
          </p:cNvPr>
          <p:cNvSpPr/>
          <p:nvPr userDrawn="1"/>
        </p:nvSpPr>
        <p:spPr>
          <a:xfrm>
            <a:off x="0" y="-2"/>
            <a:ext cx="249382" cy="6858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a:extLst>
              <a:ext uri="{FF2B5EF4-FFF2-40B4-BE49-F238E27FC236}">
                <a16:creationId xmlns:a16="http://schemas.microsoft.com/office/drawing/2014/main" id="{218DBFEF-21A0-46C7-B7EF-7B265A40A021}"/>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9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1FB13-4689-4F94-94BA-47188C943A27}"/>
              </a:ext>
            </a:extLst>
          </p:cNvPr>
          <p:cNvSpPr>
            <a:spLocks noGrp="1"/>
          </p:cNvSpPr>
          <p:nvPr>
            <p:ph type="ctrTitle"/>
          </p:nvPr>
        </p:nvSpPr>
        <p:spPr>
          <a:xfrm>
            <a:off x="1051559" y="1020618"/>
            <a:ext cx="4475018" cy="2387600"/>
          </a:xfrm>
        </p:spPr>
        <p:txBody>
          <a:bodyPr anchor="ctr">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7DF7A8A3-9DFD-4A2A-A66E-E0EB424249A7}"/>
              </a:ext>
            </a:extLst>
          </p:cNvPr>
          <p:cNvSpPr>
            <a:spLocks noGrp="1"/>
          </p:cNvSpPr>
          <p:nvPr>
            <p:ph type="subTitle" idx="1"/>
          </p:nvPr>
        </p:nvSpPr>
        <p:spPr>
          <a:xfrm>
            <a:off x="7182197" y="1964430"/>
            <a:ext cx="4475018" cy="5210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a:extLst>
              <a:ext uri="{FF2B5EF4-FFF2-40B4-BE49-F238E27FC236}">
                <a16:creationId xmlns:a16="http://schemas.microsoft.com/office/drawing/2014/main" id="{80987F72-FE5F-4F3D-8335-0CA3C1A9688A}"/>
              </a:ext>
            </a:extLst>
          </p:cNvPr>
          <p:cNvSpPr/>
          <p:nvPr userDrawn="1"/>
        </p:nvSpPr>
        <p:spPr>
          <a:xfrm>
            <a:off x="0" y="-1"/>
            <a:ext cx="249382" cy="17373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D0B3A22-6964-4AEB-B8E3-C4453D20A145}"/>
              </a:ext>
            </a:extLst>
          </p:cNvPr>
          <p:cNvSpPr/>
          <p:nvPr userDrawn="1"/>
        </p:nvSpPr>
        <p:spPr>
          <a:xfrm>
            <a:off x="0" y="1691640"/>
            <a:ext cx="249382" cy="17373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E2A4F19-ADBD-4FF3-BD82-3B0E09A0979F}"/>
              </a:ext>
            </a:extLst>
          </p:cNvPr>
          <p:cNvSpPr/>
          <p:nvPr userDrawn="1"/>
        </p:nvSpPr>
        <p:spPr>
          <a:xfrm>
            <a:off x="0" y="3383280"/>
            <a:ext cx="249382" cy="17373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EE9C417-9061-4BDD-85E1-889175C33882}"/>
              </a:ext>
            </a:extLst>
          </p:cNvPr>
          <p:cNvSpPr/>
          <p:nvPr userDrawn="1"/>
        </p:nvSpPr>
        <p:spPr>
          <a:xfrm>
            <a:off x="0" y="5120640"/>
            <a:ext cx="249382" cy="17373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888EBBA-ABE3-436E-9D55-FD10D494A19C}"/>
              </a:ext>
            </a:extLst>
          </p:cNvPr>
          <p:cNvSpPr/>
          <p:nvPr userDrawn="1"/>
        </p:nvSpPr>
        <p:spPr>
          <a:xfrm>
            <a:off x="6328757" y="2224967"/>
            <a:ext cx="712123" cy="6927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9DB22A2-3F2D-47E8-9046-D63E8816D339}"/>
              </a:ext>
            </a:extLst>
          </p:cNvPr>
          <p:cNvSpPr/>
          <p:nvPr userDrawn="1"/>
        </p:nvSpPr>
        <p:spPr>
          <a:xfrm>
            <a:off x="6328756" y="2884444"/>
            <a:ext cx="712123" cy="692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2">
            <a:extLst>
              <a:ext uri="{FF2B5EF4-FFF2-40B4-BE49-F238E27FC236}">
                <a16:creationId xmlns:a16="http://schemas.microsoft.com/office/drawing/2014/main" id="{82FA55ED-164E-4524-B41E-16BBF4B872F0}"/>
              </a:ext>
            </a:extLst>
          </p:cNvPr>
          <p:cNvSpPr txBox="1">
            <a:spLocks/>
          </p:cNvSpPr>
          <p:nvPr userDrawn="1"/>
        </p:nvSpPr>
        <p:spPr>
          <a:xfrm>
            <a:off x="7182196" y="2658541"/>
            <a:ext cx="4475018" cy="5210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Click to edit Master subtitle style</a:t>
            </a:r>
          </a:p>
        </p:txBody>
      </p:sp>
      <p:sp>
        <p:nvSpPr>
          <p:cNvPr id="14" name="Rectangle 13">
            <a:extLst>
              <a:ext uri="{FF2B5EF4-FFF2-40B4-BE49-F238E27FC236}">
                <a16:creationId xmlns:a16="http://schemas.microsoft.com/office/drawing/2014/main" id="{710E06BE-AC91-42F8-A63F-4FAFD107EB2B}"/>
              </a:ext>
            </a:extLst>
          </p:cNvPr>
          <p:cNvSpPr/>
          <p:nvPr userDrawn="1"/>
        </p:nvSpPr>
        <p:spPr>
          <a:xfrm>
            <a:off x="6328756" y="3543921"/>
            <a:ext cx="712123" cy="692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ubtitle 2">
            <a:extLst>
              <a:ext uri="{FF2B5EF4-FFF2-40B4-BE49-F238E27FC236}">
                <a16:creationId xmlns:a16="http://schemas.microsoft.com/office/drawing/2014/main" id="{B967AEEE-EAA3-4F57-B6F4-BF71C7EAD2DD}"/>
              </a:ext>
            </a:extLst>
          </p:cNvPr>
          <p:cNvSpPr txBox="1">
            <a:spLocks/>
          </p:cNvSpPr>
          <p:nvPr userDrawn="1"/>
        </p:nvSpPr>
        <p:spPr>
          <a:xfrm>
            <a:off x="7182196" y="3318018"/>
            <a:ext cx="4475018" cy="5210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Click to edit Master subtitle style</a:t>
            </a:r>
          </a:p>
        </p:txBody>
      </p:sp>
      <p:sp>
        <p:nvSpPr>
          <p:cNvPr id="16" name="Rectangle 15">
            <a:extLst>
              <a:ext uri="{FF2B5EF4-FFF2-40B4-BE49-F238E27FC236}">
                <a16:creationId xmlns:a16="http://schemas.microsoft.com/office/drawing/2014/main" id="{4BCBBD1E-ADDB-4B0C-A2B5-76277F3B9A4E}"/>
              </a:ext>
            </a:extLst>
          </p:cNvPr>
          <p:cNvSpPr/>
          <p:nvPr userDrawn="1"/>
        </p:nvSpPr>
        <p:spPr>
          <a:xfrm>
            <a:off x="6328755" y="4201939"/>
            <a:ext cx="712123" cy="6927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ubtitle 2">
            <a:extLst>
              <a:ext uri="{FF2B5EF4-FFF2-40B4-BE49-F238E27FC236}">
                <a16:creationId xmlns:a16="http://schemas.microsoft.com/office/drawing/2014/main" id="{AD7CE9B1-ABDB-493B-8E54-258381237D99}"/>
              </a:ext>
            </a:extLst>
          </p:cNvPr>
          <p:cNvSpPr txBox="1">
            <a:spLocks/>
          </p:cNvSpPr>
          <p:nvPr userDrawn="1"/>
        </p:nvSpPr>
        <p:spPr>
          <a:xfrm>
            <a:off x="7182196" y="3977495"/>
            <a:ext cx="4475018" cy="5210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Click to edit Master subtitle style</a:t>
            </a:r>
          </a:p>
        </p:txBody>
      </p:sp>
    </p:spTree>
    <p:extLst>
      <p:ext uri="{BB962C8B-B14F-4D97-AF65-F5344CB8AC3E}">
        <p14:creationId xmlns:p14="http://schemas.microsoft.com/office/powerpoint/2010/main" val="26297347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385D2CB-EDE5-4010-96EC-1944ADFDD166}"/>
              </a:ext>
            </a:extLst>
          </p:cNvPr>
          <p:cNvSpPr/>
          <p:nvPr userDrawn="1"/>
        </p:nvSpPr>
        <p:spPr>
          <a:xfrm>
            <a:off x="4738255" y="0"/>
            <a:ext cx="7453745" cy="6858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2D5391-95C8-449E-81C8-299828118EE5}"/>
              </a:ext>
            </a:extLst>
          </p:cNvPr>
          <p:cNvSpPr>
            <a:spLocks noGrp="1"/>
          </p:cNvSpPr>
          <p:nvPr>
            <p:ph type="title"/>
          </p:nvPr>
        </p:nvSpPr>
        <p:spPr>
          <a:xfrm>
            <a:off x="4954384" y="365125"/>
            <a:ext cx="7032569" cy="1325563"/>
          </a:xfrm>
        </p:spPr>
        <p:txBody>
          <a:bodyPr/>
          <a:lstStyle>
            <a:lvl1pPr>
              <a:defRPr>
                <a:solidFill>
                  <a:schemeClr val="accent6"/>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4EF1FDA1-0836-46F8-B846-A10DBB79EFDD}"/>
              </a:ext>
            </a:extLst>
          </p:cNvPr>
          <p:cNvSpPr>
            <a:spLocks noGrp="1"/>
          </p:cNvSpPr>
          <p:nvPr>
            <p:ph idx="1"/>
          </p:nvPr>
        </p:nvSpPr>
        <p:spPr>
          <a:xfrm>
            <a:off x="4954383" y="1825625"/>
            <a:ext cx="7032569" cy="4667250"/>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a:extLst>
              <a:ext uri="{FF2B5EF4-FFF2-40B4-BE49-F238E27FC236}">
                <a16:creationId xmlns:a16="http://schemas.microsoft.com/office/drawing/2014/main" id="{1CE83D64-C67C-4283-A429-EF91FF2D58B0}"/>
              </a:ext>
            </a:extLst>
          </p:cNvPr>
          <p:cNvSpPr>
            <a:spLocks noGrp="1"/>
          </p:cNvSpPr>
          <p:nvPr>
            <p:ph idx="10" hasCustomPrompt="1"/>
          </p:nvPr>
        </p:nvSpPr>
        <p:spPr>
          <a:xfrm>
            <a:off x="199504" y="212725"/>
            <a:ext cx="4333704" cy="6445770"/>
          </a:xfrm>
        </p:spPr>
        <p:txBody>
          <a:bodyPr/>
          <a:lstStyle>
            <a:lvl1pPr marL="0" indent="0">
              <a:buNone/>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add image</a:t>
            </a:r>
          </a:p>
        </p:txBody>
      </p:sp>
    </p:spTree>
    <p:extLst>
      <p:ext uri="{BB962C8B-B14F-4D97-AF65-F5344CB8AC3E}">
        <p14:creationId xmlns:p14="http://schemas.microsoft.com/office/powerpoint/2010/main" val="24031703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2_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9E266-A1C3-4405-B6AE-1077E6CB1993}"/>
              </a:ext>
            </a:extLst>
          </p:cNvPr>
          <p:cNvSpPr>
            <a:spLocks noGrp="1"/>
          </p:cNvSpPr>
          <p:nvPr>
            <p:ph type="title"/>
          </p:nvPr>
        </p:nvSpPr>
        <p:spPr>
          <a:xfrm>
            <a:off x="3890356" y="388779"/>
            <a:ext cx="7955857" cy="759142"/>
          </a:xfrm>
        </p:spPr>
        <p:txBody>
          <a:bodyPr anchor="t">
            <a:normAutofit/>
          </a:bodyPr>
          <a:lstStyle>
            <a:lvl1pPr>
              <a:defRPr sz="4000">
                <a:solidFill>
                  <a:schemeClr val="accent6"/>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524A789-527E-44EE-B611-7B2866BFC076}"/>
              </a:ext>
            </a:extLst>
          </p:cNvPr>
          <p:cNvSpPr>
            <a:spLocks noGrp="1"/>
          </p:cNvSpPr>
          <p:nvPr>
            <p:ph type="body" idx="1"/>
          </p:nvPr>
        </p:nvSpPr>
        <p:spPr>
          <a:xfrm>
            <a:off x="3890355" y="1721572"/>
            <a:ext cx="7955857" cy="4747649"/>
          </a:xfrm>
        </p:spPr>
        <p:txBody>
          <a:bodyPr/>
          <a:lstStyle>
            <a:lvl1pPr marL="0" indent="0">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Rectangle 6">
            <a:extLst>
              <a:ext uri="{FF2B5EF4-FFF2-40B4-BE49-F238E27FC236}">
                <a16:creationId xmlns:a16="http://schemas.microsoft.com/office/drawing/2014/main" id="{77F702E3-9C07-4356-99EE-5D5256C94F31}"/>
              </a:ext>
            </a:extLst>
          </p:cNvPr>
          <p:cNvSpPr/>
          <p:nvPr userDrawn="1"/>
        </p:nvSpPr>
        <p:spPr>
          <a:xfrm>
            <a:off x="374073" y="0"/>
            <a:ext cx="315883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09597CBF-14BC-4C9A-965A-6AD56F9B56A2}"/>
              </a:ext>
            </a:extLst>
          </p:cNvPr>
          <p:cNvSpPr>
            <a:spLocks noGrp="1"/>
          </p:cNvSpPr>
          <p:nvPr>
            <p:ph idx="11"/>
          </p:nvPr>
        </p:nvSpPr>
        <p:spPr>
          <a:xfrm>
            <a:off x="648392" y="2235749"/>
            <a:ext cx="2610197" cy="4351338"/>
          </a:xfrm>
        </p:spPr>
        <p:txBody>
          <a:bodyPr>
            <a:normAutofit/>
          </a:bodyPr>
          <a:lstStyle>
            <a:lvl1pPr marL="0" indent="0">
              <a:buNone/>
              <a:defRPr sz="1600">
                <a:solidFill>
                  <a:schemeClr val="accent6"/>
                </a:solidFill>
              </a:defRPr>
            </a:lvl1pPr>
            <a:lvl2pPr>
              <a:defRPr sz="1600">
                <a:solidFill>
                  <a:schemeClr val="accent6"/>
                </a:solidFill>
              </a:defRPr>
            </a:lvl2pPr>
            <a:lvl3pPr>
              <a:defRPr sz="1600">
                <a:solidFill>
                  <a:schemeClr val="accent6"/>
                </a:solidFill>
              </a:defRPr>
            </a:lvl3pPr>
            <a:lvl4pPr>
              <a:defRPr sz="1600">
                <a:solidFill>
                  <a:schemeClr val="accent6"/>
                </a:solidFill>
              </a:defRPr>
            </a:lvl4pPr>
            <a:lvl5pPr>
              <a:defRPr sz="1600">
                <a:solidFill>
                  <a:schemeClr val="accent6"/>
                </a:solidFill>
              </a:defRPr>
            </a:lvl5pPr>
          </a:lstStyle>
          <a:p>
            <a:pPr lvl="0"/>
            <a:r>
              <a:rPr lang="en-US" dirty="0"/>
              <a:t>Click to edit Master text styles</a:t>
            </a:r>
          </a:p>
        </p:txBody>
      </p:sp>
      <p:sp>
        <p:nvSpPr>
          <p:cNvPr id="5" name="Picture Placeholder 4">
            <a:extLst>
              <a:ext uri="{FF2B5EF4-FFF2-40B4-BE49-F238E27FC236}">
                <a16:creationId xmlns:a16="http://schemas.microsoft.com/office/drawing/2014/main" id="{B46609CB-DD36-4E77-9E0C-09EF24D1D285}"/>
              </a:ext>
            </a:extLst>
          </p:cNvPr>
          <p:cNvSpPr>
            <a:spLocks noGrp="1"/>
          </p:cNvSpPr>
          <p:nvPr>
            <p:ph type="pic" sz="quarter" idx="12"/>
          </p:nvPr>
        </p:nvSpPr>
        <p:spPr>
          <a:xfrm>
            <a:off x="648392" y="177281"/>
            <a:ext cx="2610197" cy="1881187"/>
          </a:xfrm>
        </p:spPr>
        <p:txBody>
          <a:bodyPr/>
          <a:lstStyle>
            <a:lvl1pPr>
              <a:defRPr>
                <a:solidFill>
                  <a:schemeClr val="accent6"/>
                </a:solidFill>
              </a:defRPr>
            </a:lvl1pPr>
          </a:lstStyle>
          <a:p>
            <a:endParaRPr lang="en-US" dirty="0"/>
          </a:p>
        </p:txBody>
      </p:sp>
      <p:pic>
        <p:nvPicPr>
          <p:cNvPr id="10" name="Picture 9">
            <a:extLst>
              <a:ext uri="{FF2B5EF4-FFF2-40B4-BE49-F238E27FC236}">
                <a16:creationId xmlns:a16="http://schemas.microsoft.com/office/drawing/2014/main" id="{7DF76D7C-6CC1-434D-82ED-81A389E2975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050401" y="6311900"/>
            <a:ext cx="1735610" cy="329090"/>
          </a:xfrm>
          <a:prstGeom prst="rect">
            <a:avLst/>
          </a:prstGeom>
        </p:spPr>
      </p:pic>
    </p:spTree>
    <p:extLst>
      <p:ext uri="{BB962C8B-B14F-4D97-AF65-F5344CB8AC3E}">
        <p14:creationId xmlns:p14="http://schemas.microsoft.com/office/powerpoint/2010/main" val="2068151631"/>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woObj" preserve="1">
  <p:cSld name="2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B5F3E-ED15-4828-A6DA-2BF3DC276445}"/>
              </a:ext>
            </a:extLst>
          </p:cNvPr>
          <p:cNvSpPr>
            <a:spLocks noGrp="1"/>
          </p:cNvSpPr>
          <p:nvPr>
            <p:ph type="title"/>
          </p:nvPr>
        </p:nvSpPr>
        <p:spPr/>
        <p:txBody>
          <a:bodyPr/>
          <a:lstStyle>
            <a:lvl1pPr>
              <a:defRPr>
                <a:solidFill>
                  <a:schemeClr val="accent6"/>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66AF3C1-FE7F-4554-B459-79AD3D1F2EB9}"/>
              </a:ext>
            </a:extLst>
          </p:cNvPr>
          <p:cNvSpPr>
            <a:spLocks noGrp="1"/>
          </p:cNvSpPr>
          <p:nvPr>
            <p:ph sz="half" idx="1"/>
          </p:nvPr>
        </p:nvSpPr>
        <p:spPr>
          <a:xfrm>
            <a:off x="838200" y="1825625"/>
            <a:ext cx="5181600" cy="4351338"/>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24FC1429-0DA2-42E3-A05D-72159BD57551}"/>
              </a:ext>
            </a:extLst>
          </p:cNvPr>
          <p:cNvSpPr>
            <a:spLocks noGrp="1"/>
          </p:cNvSpPr>
          <p:nvPr>
            <p:ph sz="half" idx="2"/>
          </p:nvPr>
        </p:nvSpPr>
        <p:spPr>
          <a:xfrm>
            <a:off x="6172200" y="1825625"/>
            <a:ext cx="5181600" cy="4351338"/>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4451221-2309-450F-936A-BDF489F7A290}"/>
              </a:ext>
            </a:extLst>
          </p:cNvPr>
          <p:cNvSpPr/>
          <p:nvPr userDrawn="1"/>
        </p:nvSpPr>
        <p:spPr>
          <a:xfrm>
            <a:off x="0" y="-2"/>
            <a:ext cx="249382" cy="6858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a:extLst>
              <a:ext uri="{FF2B5EF4-FFF2-40B4-BE49-F238E27FC236}">
                <a16:creationId xmlns:a16="http://schemas.microsoft.com/office/drawing/2014/main" id="{DE787258-D89E-4CB4-A25A-09FC272AA1B4}"/>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098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Only" preserve="1">
  <p:cSld name="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A7972-A25D-4E9B-BB04-1B4D7E924245}"/>
              </a:ext>
            </a:extLst>
          </p:cNvPr>
          <p:cNvSpPr>
            <a:spLocks noGrp="1"/>
          </p:cNvSpPr>
          <p:nvPr>
            <p:ph type="title"/>
          </p:nvPr>
        </p:nvSpPr>
        <p:spPr/>
        <p:txBody>
          <a:bodyPr/>
          <a:lstStyle>
            <a:lvl1pPr>
              <a:defRPr>
                <a:solidFill>
                  <a:schemeClr val="accent6"/>
                </a:solidFill>
              </a:defRPr>
            </a:lvl1pPr>
          </a:lstStyle>
          <a:p>
            <a:r>
              <a:rPr lang="en-US" dirty="0"/>
              <a:t>Click to edit Master title style</a:t>
            </a:r>
          </a:p>
        </p:txBody>
      </p:sp>
      <p:sp>
        <p:nvSpPr>
          <p:cNvPr id="6" name="Rectangle 5">
            <a:extLst>
              <a:ext uri="{FF2B5EF4-FFF2-40B4-BE49-F238E27FC236}">
                <a16:creationId xmlns:a16="http://schemas.microsoft.com/office/drawing/2014/main" id="{7675840E-4BA4-49B3-B8C8-89FBE1A0140B}"/>
              </a:ext>
            </a:extLst>
          </p:cNvPr>
          <p:cNvSpPr/>
          <p:nvPr userDrawn="1"/>
        </p:nvSpPr>
        <p:spPr>
          <a:xfrm>
            <a:off x="0" y="-2"/>
            <a:ext cx="249382" cy="6858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a:extLst>
              <a:ext uri="{FF2B5EF4-FFF2-40B4-BE49-F238E27FC236}">
                <a16:creationId xmlns:a16="http://schemas.microsoft.com/office/drawing/2014/main" id="{D9CC2BEC-412C-4752-B1FC-967039C36864}"/>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56170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980CF7-5534-447D-A8F9-4D975A70296C}"/>
              </a:ext>
            </a:extLst>
          </p:cNvPr>
          <p:cNvSpPr/>
          <p:nvPr userDrawn="1"/>
        </p:nvSpPr>
        <p:spPr>
          <a:xfrm>
            <a:off x="0" y="-2"/>
            <a:ext cx="249382" cy="6858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151DE29F-CAA7-4131-8A3E-96ADF3FF8859}"/>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77998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2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620CB-3BEE-4D7B-B8C8-89E5AD964503}"/>
              </a:ext>
            </a:extLst>
          </p:cNvPr>
          <p:cNvSpPr>
            <a:spLocks noGrp="1"/>
          </p:cNvSpPr>
          <p:nvPr>
            <p:ph type="title"/>
          </p:nvPr>
        </p:nvSpPr>
        <p:spPr>
          <a:xfrm>
            <a:off x="839788" y="457200"/>
            <a:ext cx="3932237" cy="1600200"/>
          </a:xfrm>
        </p:spPr>
        <p:txBody>
          <a:bodyPr anchor="b"/>
          <a:lstStyle>
            <a:lvl1pPr>
              <a:defRPr sz="3200">
                <a:solidFill>
                  <a:schemeClr val="accent6"/>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B77F7FB-D83F-4178-9EB7-6A65486A5537}"/>
              </a:ext>
            </a:extLst>
          </p:cNvPr>
          <p:cNvSpPr>
            <a:spLocks noGrp="1"/>
          </p:cNvSpPr>
          <p:nvPr>
            <p:ph idx="1"/>
          </p:nvPr>
        </p:nvSpPr>
        <p:spPr>
          <a:xfrm>
            <a:off x="5183188" y="987425"/>
            <a:ext cx="6172200" cy="4873625"/>
          </a:xfrm>
        </p:spPr>
        <p:txBody>
          <a:bodyPr/>
          <a:lstStyle>
            <a:lvl1pPr>
              <a:defRPr sz="3200">
                <a:solidFill>
                  <a:schemeClr val="accent6"/>
                </a:solidFill>
              </a:defRPr>
            </a:lvl1pPr>
            <a:lvl2pPr>
              <a:defRPr sz="2800">
                <a:solidFill>
                  <a:schemeClr val="accent6"/>
                </a:solidFill>
              </a:defRPr>
            </a:lvl2pPr>
            <a:lvl3pPr>
              <a:defRPr sz="2400">
                <a:solidFill>
                  <a:schemeClr val="accent6"/>
                </a:solidFill>
              </a:defRPr>
            </a:lvl3pPr>
            <a:lvl4pPr>
              <a:defRPr sz="2000">
                <a:solidFill>
                  <a:schemeClr val="accent6"/>
                </a:solidFill>
              </a:defRPr>
            </a:lvl4pPr>
            <a:lvl5pPr>
              <a:defRPr sz="2000">
                <a:solidFill>
                  <a:schemeClr val="accent6"/>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EAA45F0-3B69-4C83-8301-39328A15550A}"/>
              </a:ext>
            </a:extLst>
          </p:cNvPr>
          <p:cNvSpPr>
            <a:spLocks noGrp="1"/>
          </p:cNvSpPr>
          <p:nvPr>
            <p:ph type="body" sz="half" idx="2"/>
          </p:nvPr>
        </p:nvSpPr>
        <p:spPr>
          <a:xfrm>
            <a:off x="839788" y="2057400"/>
            <a:ext cx="3932237" cy="3811588"/>
          </a:xfrm>
        </p:spPr>
        <p:txBody>
          <a:bodyPr/>
          <a:lstStyle>
            <a:lvl1pPr marL="0" indent="0">
              <a:buNone/>
              <a:defRPr sz="1600">
                <a:solidFill>
                  <a:schemeClr val="accent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Rectangle 7">
            <a:extLst>
              <a:ext uri="{FF2B5EF4-FFF2-40B4-BE49-F238E27FC236}">
                <a16:creationId xmlns:a16="http://schemas.microsoft.com/office/drawing/2014/main" id="{FC9994E7-67D3-49AD-88FE-4DBE4D9B9EC5}"/>
              </a:ext>
            </a:extLst>
          </p:cNvPr>
          <p:cNvSpPr/>
          <p:nvPr userDrawn="1"/>
        </p:nvSpPr>
        <p:spPr>
          <a:xfrm>
            <a:off x="0" y="-2"/>
            <a:ext cx="249382" cy="6858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a:extLst>
              <a:ext uri="{FF2B5EF4-FFF2-40B4-BE49-F238E27FC236}">
                <a16:creationId xmlns:a16="http://schemas.microsoft.com/office/drawing/2014/main" id="{86AC2F4B-284A-4783-8499-E5BCF4C6BA76}"/>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1536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2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42A6-4171-4236-989B-F874440A0BB2}"/>
              </a:ext>
            </a:extLst>
          </p:cNvPr>
          <p:cNvSpPr>
            <a:spLocks noGrp="1"/>
          </p:cNvSpPr>
          <p:nvPr>
            <p:ph type="title"/>
          </p:nvPr>
        </p:nvSpPr>
        <p:spPr>
          <a:xfrm>
            <a:off x="839788" y="457200"/>
            <a:ext cx="3932237" cy="1600200"/>
          </a:xfrm>
        </p:spPr>
        <p:txBody>
          <a:bodyPr anchor="b"/>
          <a:lstStyle>
            <a:lvl1pPr>
              <a:defRPr sz="3200">
                <a:solidFill>
                  <a:schemeClr val="accent6"/>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8017694E-20AB-4B81-BD3D-760431D082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B8596FE-8A56-485D-BED2-DB338034461A}"/>
              </a:ext>
            </a:extLst>
          </p:cNvPr>
          <p:cNvSpPr>
            <a:spLocks noGrp="1"/>
          </p:cNvSpPr>
          <p:nvPr>
            <p:ph type="body" sz="half" idx="2"/>
          </p:nvPr>
        </p:nvSpPr>
        <p:spPr>
          <a:xfrm>
            <a:off x="839788" y="2057400"/>
            <a:ext cx="3932237" cy="3811588"/>
          </a:xfrm>
        </p:spPr>
        <p:txBody>
          <a:bodyPr/>
          <a:lstStyle>
            <a:lvl1pPr marL="0" indent="0">
              <a:buNone/>
              <a:defRPr sz="1600">
                <a:solidFill>
                  <a:schemeClr val="accent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Rectangle 7">
            <a:extLst>
              <a:ext uri="{FF2B5EF4-FFF2-40B4-BE49-F238E27FC236}">
                <a16:creationId xmlns:a16="http://schemas.microsoft.com/office/drawing/2014/main" id="{9D29865E-C80D-48C4-9085-4BDE85F4146E}"/>
              </a:ext>
            </a:extLst>
          </p:cNvPr>
          <p:cNvSpPr/>
          <p:nvPr userDrawn="1"/>
        </p:nvSpPr>
        <p:spPr>
          <a:xfrm>
            <a:off x="0" y="-2"/>
            <a:ext cx="249382" cy="6858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a:extLst>
              <a:ext uri="{FF2B5EF4-FFF2-40B4-BE49-F238E27FC236}">
                <a16:creationId xmlns:a16="http://schemas.microsoft.com/office/drawing/2014/main" id="{010DA5A6-6D33-4097-AA02-84D4A0F8448D}"/>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05268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 preserve="1">
  <p:cSld name="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D5391-95C8-449E-81C8-299828118EE5}"/>
              </a:ext>
            </a:extLst>
          </p:cNvPr>
          <p:cNvSpPr>
            <a:spLocks noGrp="1"/>
          </p:cNvSpPr>
          <p:nvPr>
            <p:ph type="title"/>
          </p:nvPr>
        </p:nvSpPr>
        <p:spPr/>
        <p:txBody>
          <a:bodyPr/>
          <a:lstStyle>
            <a:lvl1pPr>
              <a:defRPr>
                <a:solidFill>
                  <a:schemeClr val="accent4"/>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4EF1FDA1-0836-46F8-B846-A10DBB79EFDD}"/>
              </a:ext>
            </a:extLst>
          </p:cNvPr>
          <p:cNvSpPr>
            <a:spLocks noGrp="1"/>
          </p:cNvSpPr>
          <p:nvPr>
            <p:ph idx="1"/>
          </p:nvPr>
        </p:nvSpPr>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7385D2CB-EDE5-4010-96EC-1944ADFDD166}"/>
              </a:ext>
            </a:extLst>
          </p:cNvPr>
          <p:cNvSpPr/>
          <p:nvPr userDrawn="1"/>
        </p:nvSpPr>
        <p:spPr>
          <a:xfrm>
            <a:off x="0" y="-2"/>
            <a:ext cx="249382" cy="685800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a:extLst>
              <a:ext uri="{FF2B5EF4-FFF2-40B4-BE49-F238E27FC236}">
                <a16:creationId xmlns:a16="http://schemas.microsoft.com/office/drawing/2014/main" id="{EF339138-F4CD-4A38-BAA0-8E56FFF21C1E}"/>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07670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385D2CB-EDE5-4010-96EC-1944ADFDD166}"/>
              </a:ext>
            </a:extLst>
          </p:cNvPr>
          <p:cNvSpPr/>
          <p:nvPr userDrawn="1"/>
        </p:nvSpPr>
        <p:spPr>
          <a:xfrm>
            <a:off x="4738255" y="0"/>
            <a:ext cx="7453745" cy="6858001"/>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2D5391-95C8-449E-81C8-299828118EE5}"/>
              </a:ext>
            </a:extLst>
          </p:cNvPr>
          <p:cNvSpPr>
            <a:spLocks noGrp="1"/>
          </p:cNvSpPr>
          <p:nvPr>
            <p:ph type="title"/>
          </p:nvPr>
        </p:nvSpPr>
        <p:spPr>
          <a:xfrm>
            <a:off x="4954384" y="365125"/>
            <a:ext cx="7032569" cy="1325563"/>
          </a:xfrm>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4EF1FDA1-0836-46F8-B846-A10DBB79EFDD}"/>
              </a:ext>
            </a:extLst>
          </p:cNvPr>
          <p:cNvSpPr>
            <a:spLocks noGrp="1"/>
          </p:cNvSpPr>
          <p:nvPr>
            <p:ph idx="1"/>
          </p:nvPr>
        </p:nvSpPr>
        <p:spPr>
          <a:xfrm>
            <a:off x="4954383" y="1825625"/>
            <a:ext cx="7032569" cy="466725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a:extLst>
              <a:ext uri="{FF2B5EF4-FFF2-40B4-BE49-F238E27FC236}">
                <a16:creationId xmlns:a16="http://schemas.microsoft.com/office/drawing/2014/main" id="{1CE83D64-C67C-4283-A429-EF91FF2D58B0}"/>
              </a:ext>
            </a:extLst>
          </p:cNvPr>
          <p:cNvSpPr>
            <a:spLocks noGrp="1"/>
          </p:cNvSpPr>
          <p:nvPr>
            <p:ph idx="10" hasCustomPrompt="1"/>
          </p:nvPr>
        </p:nvSpPr>
        <p:spPr>
          <a:xfrm>
            <a:off x="199504" y="212725"/>
            <a:ext cx="4333704" cy="6445770"/>
          </a:xfrm>
        </p:spPr>
        <p:txBody>
          <a:bodyPr/>
          <a:lstStyle>
            <a:lvl1pPr marL="0" indent="0">
              <a:buNone/>
              <a:defRPr>
                <a:solidFill>
                  <a:schemeClr val="accent4"/>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add image</a:t>
            </a:r>
          </a:p>
        </p:txBody>
      </p:sp>
    </p:spTree>
    <p:extLst>
      <p:ext uri="{BB962C8B-B14F-4D97-AF65-F5344CB8AC3E}">
        <p14:creationId xmlns:p14="http://schemas.microsoft.com/office/powerpoint/2010/main" val="703771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3_Section Header">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9E266-A1C3-4405-B6AE-1077E6CB1993}"/>
              </a:ext>
            </a:extLst>
          </p:cNvPr>
          <p:cNvSpPr>
            <a:spLocks noGrp="1"/>
          </p:cNvSpPr>
          <p:nvPr>
            <p:ph type="title"/>
          </p:nvPr>
        </p:nvSpPr>
        <p:spPr>
          <a:xfrm>
            <a:off x="3890356" y="388779"/>
            <a:ext cx="7955857" cy="759142"/>
          </a:xfrm>
        </p:spPr>
        <p:txBody>
          <a:bodyPr anchor="t">
            <a:normAutofit/>
          </a:bodyPr>
          <a:lstStyle>
            <a:lvl1pPr>
              <a:defRPr sz="4000">
                <a:solidFill>
                  <a:schemeClr val="accent6"/>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524A789-527E-44EE-B611-7B2866BFC076}"/>
              </a:ext>
            </a:extLst>
          </p:cNvPr>
          <p:cNvSpPr>
            <a:spLocks noGrp="1"/>
          </p:cNvSpPr>
          <p:nvPr>
            <p:ph type="body" idx="1"/>
          </p:nvPr>
        </p:nvSpPr>
        <p:spPr>
          <a:xfrm>
            <a:off x="3890355" y="1721572"/>
            <a:ext cx="7955857" cy="4747649"/>
          </a:xfrm>
        </p:spPr>
        <p:txBody>
          <a:bodyPr/>
          <a:lstStyle>
            <a:lvl1pPr marL="0" indent="0">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Rectangle 6">
            <a:extLst>
              <a:ext uri="{FF2B5EF4-FFF2-40B4-BE49-F238E27FC236}">
                <a16:creationId xmlns:a16="http://schemas.microsoft.com/office/drawing/2014/main" id="{77F702E3-9C07-4356-99EE-5D5256C94F31}"/>
              </a:ext>
            </a:extLst>
          </p:cNvPr>
          <p:cNvSpPr/>
          <p:nvPr userDrawn="1"/>
        </p:nvSpPr>
        <p:spPr>
          <a:xfrm>
            <a:off x="374073" y="0"/>
            <a:ext cx="315883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09597CBF-14BC-4C9A-965A-6AD56F9B56A2}"/>
              </a:ext>
            </a:extLst>
          </p:cNvPr>
          <p:cNvSpPr>
            <a:spLocks noGrp="1"/>
          </p:cNvSpPr>
          <p:nvPr>
            <p:ph idx="11"/>
          </p:nvPr>
        </p:nvSpPr>
        <p:spPr>
          <a:xfrm>
            <a:off x="648392" y="2235749"/>
            <a:ext cx="2610197" cy="4351338"/>
          </a:xfrm>
        </p:spPr>
        <p:txBody>
          <a:bodyPr>
            <a:normAutofit/>
          </a:bodyPr>
          <a:lstStyle>
            <a:lvl1pPr marL="0" indent="0">
              <a:buNone/>
              <a:defRPr sz="1600">
                <a:solidFill>
                  <a:schemeClr val="accent4"/>
                </a:solidFill>
              </a:defRPr>
            </a:lvl1pPr>
            <a:lvl2pPr>
              <a:defRPr sz="1600">
                <a:solidFill>
                  <a:schemeClr val="accent6"/>
                </a:solidFill>
              </a:defRPr>
            </a:lvl2pPr>
            <a:lvl3pPr>
              <a:defRPr sz="1600">
                <a:solidFill>
                  <a:schemeClr val="accent6"/>
                </a:solidFill>
              </a:defRPr>
            </a:lvl3pPr>
            <a:lvl4pPr>
              <a:defRPr sz="1600">
                <a:solidFill>
                  <a:schemeClr val="accent6"/>
                </a:solidFill>
              </a:defRPr>
            </a:lvl4pPr>
            <a:lvl5pPr>
              <a:defRPr sz="1600">
                <a:solidFill>
                  <a:schemeClr val="accent6"/>
                </a:solidFill>
              </a:defRPr>
            </a:lvl5pPr>
          </a:lstStyle>
          <a:p>
            <a:pPr lvl="0"/>
            <a:r>
              <a:rPr lang="en-US" dirty="0"/>
              <a:t>Click to edit Master text styles</a:t>
            </a:r>
          </a:p>
        </p:txBody>
      </p:sp>
      <p:sp>
        <p:nvSpPr>
          <p:cNvPr id="5" name="Picture Placeholder 4">
            <a:extLst>
              <a:ext uri="{FF2B5EF4-FFF2-40B4-BE49-F238E27FC236}">
                <a16:creationId xmlns:a16="http://schemas.microsoft.com/office/drawing/2014/main" id="{B46609CB-DD36-4E77-9E0C-09EF24D1D285}"/>
              </a:ext>
            </a:extLst>
          </p:cNvPr>
          <p:cNvSpPr>
            <a:spLocks noGrp="1"/>
          </p:cNvSpPr>
          <p:nvPr>
            <p:ph type="pic" sz="quarter" idx="12"/>
          </p:nvPr>
        </p:nvSpPr>
        <p:spPr>
          <a:xfrm>
            <a:off x="648392" y="177281"/>
            <a:ext cx="2610197" cy="1881187"/>
          </a:xfrm>
        </p:spPr>
        <p:txBody>
          <a:bodyPr/>
          <a:lstStyle>
            <a:lvl1pPr>
              <a:defRPr>
                <a:solidFill>
                  <a:schemeClr val="accent6"/>
                </a:solidFill>
              </a:defRPr>
            </a:lvl1pPr>
          </a:lstStyle>
          <a:p>
            <a:endParaRPr lang="en-US" dirty="0"/>
          </a:p>
        </p:txBody>
      </p:sp>
      <p:pic>
        <p:nvPicPr>
          <p:cNvPr id="10" name="Picture 9">
            <a:extLst>
              <a:ext uri="{FF2B5EF4-FFF2-40B4-BE49-F238E27FC236}">
                <a16:creationId xmlns:a16="http://schemas.microsoft.com/office/drawing/2014/main" id="{7CF05D92-CBE9-4A5A-AA36-0E65B51C74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050401" y="6311900"/>
            <a:ext cx="1735610" cy="329090"/>
          </a:xfrm>
          <a:prstGeom prst="rect">
            <a:avLst/>
          </a:prstGeom>
        </p:spPr>
      </p:pic>
    </p:spTree>
    <p:extLst>
      <p:ext uri="{BB962C8B-B14F-4D97-AF65-F5344CB8AC3E}">
        <p14:creationId xmlns:p14="http://schemas.microsoft.com/office/powerpoint/2010/main" val="238276796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D5391-95C8-449E-81C8-299828118E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F1FDA1-0836-46F8-B846-A10DBB79EF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7385D2CB-EDE5-4010-96EC-1944ADFDD166}"/>
              </a:ext>
            </a:extLst>
          </p:cNvPr>
          <p:cNvSpPr/>
          <p:nvPr userDrawn="1"/>
        </p:nvSpPr>
        <p:spPr>
          <a:xfrm>
            <a:off x="0" y="-2"/>
            <a:ext cx="249382" cy="6858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a:extLst>
              <a:ext uri="{FF2B5EF4-FFF2-40B4-BE49-F238E27FC236}">
                <a16:creationId xmlns:a16="http://schemas.microsoft.com/office/drawing/2014/main" id="{5960E4EA-D9AE-4A95-B83D-8FDFF17FEC3B}"/>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606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woObj" preserve="1">
  <p:cSld name="3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B5F3E-ED15-4828-A6DA-2BF3DC276445}"/>
              </a:ext>
            </a:extLst>
          </p:cNvPr>
          <p:cNvSpPr>
            <a:spLocks noGrp="1"/>
          </p:cNvSpPr>
          <p:nvPr>
            <p:ph type="title"/>
          </p:nvPr>
        </p:nvSpPr>
        <p:spPr/>
        <p:txBody>
          <a:bodyPr/>
          <a:lstStyle>
            <a:lvl1pPr>
              <a:defRPr>
                <a:solidFill>
                  <a:schemeClr val="accent4"/>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666AF3C1-FE7F-4554-B459-79AD3D1F2EB9}"/>
              </a:ext>
            </a:extLst>
          </p:cNvPr>
          <p:cNvSpPr>
            <a:spLocks noGrp="1"/>
          </p:cNvSpPr>
          <p:nvPr>
            <p:ph sz="half" idx="1"/>
          </p:nvPr>
        </p:nvSpPr>
        <p:spPr>
          <a:xfrm>
            <a:off x="838200" y="1825625"/>
            <a:ext cx="5181600" cy="4351338"/>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24FC1429-0DA2-42E3-A05D-72159BD57551}"/>
              </a:ext>
            </a:extLst>
          </p:cNvPr>
          <p:cNvSpPr>
            <a:spLocks noGrp="1"/>
          </p:cNvSpPr>
          <p:nvPr>
            <p:ph sz="half" idx="2"/>
          </p:nvPr>
        </p:nvSpPr>
        <p:spPr>
          <a:xfrm>
            <a:off x="6172200" y="1825625"/>
            <a:ext cx="5181600" cy="4351338"/>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E4451221-2309-450F-936A-BDF489F7A290}"/>
              </a:ext>
            </a:extLst>
          </p:cNvPr>
          <p:cNvSpPr/>
          <p:nvPr userDrawn="1"/>
        </p:nvSpPr>
        <p:spPr>
          <a:xfrm>
            <a:off x="0" y="-2"/>
            <a:ext cx="249382" cy="6858001"/>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9" name="Picture 2">
            <a:extLst>
              <a:ext uri="{FF2B5EF4-FFF2-40B4-BE49-F238E27FC236}">
                <a16:creationId xmlns:a16="http://schemas.microsoft.com/office/drawing/2014/main" id="{F5EAA9CF-1672-40BC-8E0F-0082CAAFB694}"/>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009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Only" preserve="1">
  <p:cSld name="3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A7972-A25D-4E9B-BB04-1B4D7E924245}"/>
              </a:ext>
            </a:extLst>
          </p:cNvPr>
          <p:cNvSpPr>
            <a:spLocks noGrp="1"/>
          </p:cNvSpPr>
          <p:nvPr>
            <p:ph type="title"/>
          </p:nvPr>
        </p:nvSpPr>
        <p:spPr/>
        <p:txBody>
          <a:bodyPr/>
          <a:lstStyle>
            <a:lvl1pPr>
              <a:defRPr>
                <a:solidFill>
                  <a:schemeClr val="accent6"/>
                </a:solidFill>
              </a:defRPr>
            </a:lvl1pPr>
          </a:lstStyle>
          <a:p>
            <a:r>
              <a:rPr lang="en-US" dirty="0"/>
              <a:t>Click to edit Master title style</a:t>
            </a:r>
          </a:p>
        </p:txBody>
      </p:sp>
      <p:sp>
        <p:nvSpPr>
          <p:cNvPr id="6" name="Rectangle 5">
            <a:extLst>
              <a:ext uri="{FF2B5EF4-FFF2-40B4-BE49-F238E27FC236}">
                <a16:creationId xmlns:a16="http://schemas.microsoft.com/office/drawing/2014/main" id="{7675840E-4BA4-49B3-B8C8-89FBE1A0140B}"/>
              </a:ext>
            </a:extLst>
          </p:cNvPr>
          <p:cNvSpPr/>
          <p:nvPr userDrawn="1"/>
        </p:nvSpPr>
        <p:spPr>
          <a:xfrm>
            <a:off x="0" y="-2"/>
            <a:ext cx="249382" cy="6858001"/>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7" name="Picture 2">
            <a:extLst>
              <a:ext uri="{FF2B5EF4-FFF2-40B4-BE49-F238E27FC236}">
                <a16:creationId xmlns:a16="http://schemas.microsoft.com/office/drawing/2014/main" id="{76A4321C-668B-42BB-A3EA-E204D245D2E3}"/>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82205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blank" preserve="1">
  <p:cSld name="3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980CF7-5534-447D-A8F9-4D975A70296C}"/>
              </a:ext>
            </a:extLst>
          </p:cNvPr>
          <p:cNvSpPr/>
          <p:nvPr userDrawn="1"/>
        </p:nvSpPr>
        <p:spPr>
          <a:xfrm>
            <a:off x="0" y="-2"/>
            <a:ext cx="249382" cy="6858001"/>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63A5FDEA-8B83-485A-90B4-E81FB7D35F1C}"/>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2590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Tx" preserve="1">
  <p:cSld name="3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620CB-3BEE-4D7B-B8C8-89E5AD964503}"/>
              </a:ext>
            </a:extLst>
          </p:cNvPr>
          <p:cNvSpPr>
            <a:spLocks noGrp="1"/>
          </p:cNvSpPr>
          <p:nvPr>
            <p:ph type="title"/>
          </p:nvPr>
        </p:nvSpPr>
        <p:spPr>
          <a:xfrm>
            <a:off x="839788" y="457200"/>
            <a:ext cx="3932237" cy="1600200"/>
          </a:xfrm>
        </p:spPr>
        <p:txBody>
          <a:bodyPr anchor="b"/>
          <a:lstStyle>
            <a:lvl1pPr>
              <a:defRPr sz="3200">
                <a:solidFill>
                  <a:schemeClr val="accent4"/>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B77F7FB-D83F-4178-9EB7-6A65486A5537}"/>
              </a:ext>
            </a:extLst>
          </p:cNvPr>
          <p:cNvSpPr>
            <a:spLocks noGrp="1"/>
          </p:cNvSpPr>
          <p:nvPr>
            <p:ph idx="1"/>
          </p:nvPr>
        </p:nvSpPr>
        <p:spPr>
          <a:xfrm>
            <a:off x="5183188" y="987425"/>
            <a:ext cx="6172200" cy="4873625"/>
          </a:xfrm>
        </p:spPr>
        <p:txBody>
          <a:bodyPr/>
          <a:lstStyle>
            <a:lvl1pPr>
              <a:defRPr sz="3200">
                <a:solidFill>
                  <a:schemeClr val="accent6"/>
                </a:solidFill>
              </a:defRPr>
            </a:lvl1pPr>
            <a:lvl2pPr>
              <a:defRPr sz="2800">
                <a:solidFill>
                  <a:schemeClr val="accent6"/>
                </a:solidFill>
              </a:defRPr>
            </a:lvl2pPr>
            <a:lvl3pPr>
              <a:defRPr sz="2400">
                <a:solidFill>
                  <a:schemeClr val="accent6"/>
                </a:solidFill>
              </a:defRPr>
            </a:lvl3pPr>
            <a:lvl4pPr>
              <a:defRPr sz="2000">
                <a:solidFill>
                  <a:schemeClr val="accent6"/>
                </a:solidFill>
              </a:defRPr>
            </a:lvl4pPr>
            <a:lvl5pPr>
              <a:defRPr sz="2000">
                <a:solidFill>
                  <a:schemeClr val="accent6"/>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EAA45F0-3B69-4C83-8301-39328A15550A}"/>
              </a:ext>
            </a:extLst>
          </p:cNvPr>
          <p:cNvSpPr>
            <a:spLocks noGrp="1"/>
          </p:cNvSpPr>
          <p:nvPr>
            <p:ph type="body" sz="half" idx="2"/>
          </p:nvPr>
        </p:nvSpPr>
        <p:spPr>
          <a:xfrm>
            <a:off x="839788" y="2057400"/>
            <a:ext cx="3932237" cy="3811588"/>
          </a:xfrm>
        </p:spPr>
        <p:txBody>
          <a:bodyPr/>
          <a:lstStyle>
            <a:lvl1pPr marL="0" indent="0">
              <a:buNone/>
              <a:defRPr sz="1600">
                <a:solidFill>
                  <a:schemeClr val="accent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Rectangle 7">
            <a:extLst>
              <a:ext uri="{FF2B5EF4-FFF2-40B4-BE49-F238E27FC236}">
                <a16:creationId xmlns:a16="http://schemas.microsoft.com/office/drawing/2014/main" id="{FC9994E7-67D3-49AD-88FE-4DBE4D9B9EC5}"/>
              </a:ext>
            </a:extLst>
          </p:cNvPr>
          <p:cNvSpPr/>
          <p:nvPr userDrawn="1"/>
        </p:nvSpPr>
        <p:spPr>
          <a:xfrm>
            <a:off x="0" y="-2"/>
            <a:ext cx="249382" cy="6858001"/>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9" name="Picture 2">
            <a:extLst>
              <a:ext uri="{FF2B5EF4-FFF2-40B4-BE49-F238E27FC236}">
                <a16:creationId xmlns:a16="http://schemas.microsoft.com/office/drawing/2014/main" id="{BA9EBDEC-7240-4E49-AF5C-E76129CBCD7A}"/>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7651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3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42A6-4171-4236-989B-F874440A0BB2}"/>
              </a:ext>
            </a:extLst>
          </p:cNvPr>
          <p:cNvSpPr>
            <a:spLocks noGrp="1"/>
          </p:cNvSpPr>
          <p:nvPr>
            <p:ph type="title"/>
          </p:nvPr>
        </p:nvSpPr>
        <p:spPr>
          <a:xfrm>
            <a:off x="839788" y="457200"/>
            <a:ext cx="3932237" cy="1600200"/>
          </a:xfrm>
        </p:spPr>
        <p:txBody>
          <a:bodyPr anchor="b"/>
          <a:lstStyle>
            <a:lvl1pPr>
              <a:defRPr sz="3200">
                <a:solidFill>
                  <a:schemeClr val="accent4"/>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8017694E-20AB-4B81-BD3D-760431D082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B8596FE-8A56-485D-BED2-DB338034461A}"/>
              </a:ext>
            </a:extLst>
          </p:cNvPr>
          <p:cNvSpPr>
            <a:spLocks noGrp="1"/>
          </p:cNvSpPr>
          <p:nvPr>
            <p:ph type="body" sz="half" idx="2"/>
          </p:nvPr>
        </p:nvSpPr>
        <p:spPr>
          <a:xfrm>
            <a:off x="839788" y="2057400"/>
            <a:ext cx="3932237" cy="3811588"/>
          </a:xfrm>
        </p:spPr>
        <p:txBody>
          <a:bodyPr/>
          <a:lstStyle>
            <a:lvl1pPr marL="0" indent="0">
              <a:buNone/>
              <a:defRPr sz="1600">
                <a:solidFill>
                  <a:schemeClr val="accent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Rectangle 7">
            <a:extLst>
              <a:ext uri="{FF2B5EF4-FFF2-40B4-BE49-F238E27FC236}">
                <a16:creationId xmlns:a16="http://schemas.microsoft.com/office/drawing/2014/main" id="{9D29865E-C80D-48C4-9085-4BDE85F4146E}"/>
              </a:ext>
            </a:extLst>
          </p:cNvPr>
          <p:cNvSpPr/>
          <p:nvPr userDrawn="1"/>
        </p:nvSpPr>
        <p:spPr>
          <a:xfrm>
            <a:off x="0" y="-2"/>
            <a:ext cx="249382" cy="6858001"/>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9" name="Picture 2">
            <a:extLst>
              <a:ext uri="{FF2B5EF4-FFF2-40B4-BE49-F238E27FC236}">
                <a16:creationId xmlns:a16="http://schemas.microsoft.com/office/drawing/2014/main" id="{11C198CA-9282-4599-A92E-1E8CAE3D6C59}"/>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26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385D2CB-EDE5-4010-96EC-1944ADFDD166}"/>
              </a:ext>
            </a:extLst>
          </p:cNvPr>
          <p:cNvSpPr/>
          <p:nvPr userDrawn="1"/>
        </p:nvSpPr>
        <p:spPr>
          <a:xfrm>
            <a:off x="4738255" y="0"/>
            <a:ext cx="7453745" cy="6858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2D5391-95C8-449E-81C8-299828118EE5}"/>
              </a:ext>
            </a:extLst>
          </p:cNvPr>
          <p:cNvSpPr>
            <a:spLocks noGrp="1"/>
          </p:cNvSpPr>
          <p:nvPr>
            <p:ph type="title"/>
          </p:nvPr>
        </p:nvSpPr>
        <p:spPr>
          <a:xfrm>
            <a:off x="4954384" y="365125"/>
            <a:ext cx="7032569" cy="1325563"/>
          </a:xfrm>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4EF1FDA1-0836-46F8-B846-A10DBB79EFDD}"/>
              </a:ext>
            </a:extLst>
          </p:cNvPr>
          <p:cNvSpPr>
            <a:spLocks noGrp="1"/>
          </p:cNvSpPr>
          <p:nvPr>
            <p:ph idx="1"/>
          </p:nvPr>
        </p:nvSpPr>
        <p:spPr>
          <a:xfrm>
            <a:off x="4954383" y="1825625"/>
            <a:ext cx="7032569" cy="466725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a:extLst>
              <a:ext uri="{FF2B5EF4-FFF2-40B4-BE49-F238E27FC236}">
                <a16:creationId xmlns:a16="http://schemas.microsoft.com/office/drawing/2014/main" id="{1CE83D64-C67C-4283-A429-EF91FF2D58B0}"/>
              </a:ext>
            </a:extLst>
          </p:cNvPr>
          <p:cNvSpPr>
            <a:spLocks noGrp="1"/>
          </p:cNvSpPr>
          <p:nvPr>
            <p:ph idx="10" hasCustomPrompt="1"/>
          </p:nvPr>
        </p:nvSpPr>
        <p:spPr>
          <a:xfrm>
            <a:off x="199504" y="212725"/>
            <a:ext cx="4333704" cy="6445770"/>
          </a:xfrm>
        </p:spPr>
        <p:txBody>
          <a:bodyPr/>
          <a:lstStyle>
            <a:lvl1pPr marL="0" indent="0">
              <a:buNone/>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add image</a:t>
            </a:r>
          </a:p>
        </p:txBody>
      </p:sp>
    </p:spTree>
    <p:extLst>
      <p:ext uri="{BB962C8B-B14F-4D97-AF65-F5344CB8AC3E}">
        <p14:creationId xmlns:p14="http://schemas.microsoft.com/office/powerpoint/2010/main" val="311628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9E266-A1C3-4405-B6AE-1077E6CB1993}"/>
              </a:ext>
            </a:extLst>
          </p:cNvPr>
          <p:cNvSpPr>
            <a:spLocks noGrp="1"/>
          </p:cNvSpPr>
          <p:nvPr>
            <p:ph type="title"/>
          </p:nvPr>
        </p:nvSpPr>
        <p:spPr>
          <a:xfrm>
            <a:off x="3890356" y="388779"/>
            <a:ext cx="7955857" cy="759142"/>
          </a:xfrm>
        </p:spPr>
        <p:txBody>
          <a:bodyPr anchor="t">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C524A789-527E-44EE-B611-7B2866BFC076}"/>
              </a:ext>
            </a:extLst>
          </p:cNvPr>
          <p:cNvSpPr>
            <a:spLocks noGrp="1"/>
          </p:cNvSpPr>
          <p:nvPr>
            <p:ph type="body" idx="1"/>
          </p:nvPr>
        </p:nvSpPr>
        <p:spPr>
          <a:xfrm>
            <a:off x="3890355" y="1721572"/>
            <a:ext cx="7955857" cy="474764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77F702E3-9C07-4356-99EE-5D5256C94F31}"/>
              </a:ext>
            </a:extLst>
          </p:cNvPr>
          <p:cNvSpPr/>
          <p:nvPr userDrawn="1"/>
        </p:nvSpPr>
        <p:spPr>
          <a:xfrm>
            <a:off x="374073" y="0"/>
            <a:ext cx="315883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a:extLst>
              <a:ext uri="{FF2B5EF4-FFF2-40B4-BE49-F238E27FC236}">
                <a16:creationId xmlns:a16="http://schemas.microsoft.com/office/drawing/2014/main" id="{63411FA7-3474-4614-ADDF-5C3D5EEF4F8A}"/>
              </a:ext>
            </a:extLst>
          </p:cNvPr>
          <p:cNvSpPr>
            <a:spLocks noGrp="1"/>
          </p:cNvSpPr>
          <p:nvPr>
            <p:ph idx="10" hasCustomPrompt="1"/>
          </p:nvPr>
        </p:nvSpPr>
        <p:spPr>
          <a:xfrm>
            <a:off x="648392" y="270913"/>
            <a:ext cx="2610197" cy="1857145"/>
          </a:xfrm>
        </p:spPr>
        <p:txBody>
          <a:bodyPr/>
          <a:lstStyle>
            <a:lvl1pPr marL="0" indent="0">
              <a:buNone/>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Click to add image</a:t>
            </a:r>
          </a:p>
        </p:txBody>
      </p:sp>
      <p:sp>
        <p:nvSpPr>
          <p:cNvPr id="9" name="Content Placeholder 2">
            <a:extLst>
              <a:ext uri="{FF2B5EF4-FFF2-40B4-BE49-F238E27FC236}">
                <a16:creationId xmlns:a16="http://schemas.microsoft.com/office/drawing/2014/main" id="{09597CBF-14BC-4C9A-965A-6AD56F9B56A2}"/>
              </a:ext>
            </a:extLst>
          </p:cNvPr>
          <p:cNvSpPr>
            <a:spLocks noGrp="1"/>
          </p:cNvSpPr>
          <p:nvPr>
            <p:ph idx="11"/>
          </p:nvPr>
        </p:nvSpPr>
        <p:spPr>
          <a:xfrm>
            <a:off x="648392" y="2235749"/>
            <a:ext cx="2610197" cy="4351338"/>
          </a:xfrm>
        </p:spPr>
        <p:txBody>
          <a:bodyPr>
            <a:normAutofit/>
          </a:bodyPr>
          <a:lstStyle>
            <a:lvl1pPr marL="0" indent="0">
              <a:buNone/>
              <a:defRPr sz="1600">
                <a:solidFill>
                  <a:schemeClr val="accent6"/>
                </a:solidFill>
              </a:defRPr>
            </a:lvl1pPr>
            <a:lvl2pPr>
              <a:defRPr sz="1600">
                <a:solidFill>
                  <a:schemeClr val="accent6"/>
                </a:solidFill>
              </a:defRPr>
            </a:lvl2pPr>
            <a:lvl3pPr>
              <a:defRPr sz="1600">
                <a:solidFill>
                  <a:schemeClr val="accent6"/>
                </a:solidFill>
              </a:defRPr>
            </a:lvl3pPr>
            <a:lvl4pPr>
              <a:defRPr sz="1600">
                <a:solidFill>
                  <a:schemeClr val="accent6"/>
                </a:solidFill>
              </a:defRPr>
            </a:lvl4pPr>
            <a:lvl5pPr>
              <a:defRPr sz="1600">
                <a:solidFill>
                  <a:schemeClr val="accent6"/>
                </a:solidFill>
              </a:defRPr>
            </a:lvl5pPr>
          </a:lstStyle>
          <a:p>
            <a:pPr lvl="0"/>
            <a:r>
              <a:rPr lang="en-US" dirty="0"/>
              <a:t>Click to edit Master text styles</a:t>
            </a:r>
          </a:p>
        </p:txBody>
      </p:sp>
    </p:spTree>
    <p:extLst>
      <p:ext uri="{BB962C8B-B14F-4D97-AF65-F5344CB8AC3E}">
        <p14:creationId xmlns:p14="http://schemas.microsoft.com/office/powerpoint/2010/main" val="415971395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B5F3E-ED15-4828-A6DA-2BF3DC276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AF3C1-FE7F-4554-B459-79AD3D1F2E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FC1429-0DA2-42E3-A05D-72159BD575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E4451221-2309-450F-936A-BDF489F7A290}"/>
              </a:ext>
            </a:extLst>
          </p:cNvPr>
          <p:cNvSpPr/>
          <p:nvPr userDrawn="1"/>
        </p:nvSpPr>
        <p:spPr>
          <a:xfrm>
            <a:off x="0" y="-2"/>
            <a:ext cx="249382" cy="6858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a:extLst>
              <a:ext uri="{FF2B5EF4-FFF2-40B4-BE49-F238E27FC236}">
                <a16:creationId xmlns:a16="http://schemas.microsoft.com/office/drawing/2014/main" id="{BBB51248-1393-4200-910C-BBEDD7DCE46D}"/>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7524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A7972-A25D-4E9B-BB04-1B4D7E924245}"/>
              </a:ext>
            </a:extLst>
          </p:cNvPr>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7675840E-4BA4-49B3-B8C8-89FBE1A0140B}"/>
              </a:ext>
            </a:extLst>
          </p:cNvPr>
          <p:cNvSpPr/>
          <p:nvPr userDrawn="1"/>
        </p:nvSpPr>
        <p:spPr>
          <a:xfrm>
            <a:off x="0" y="-2"/>
            <a:ext cx="249382" cy="6858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a:extLst>
              <a:ext uri="{FF2B5EF4-FFF2-40B4-BE49-F238E27FC236}">
                <a16:creationId xmlns:a16="http://schemas.microsoft.com/office/drawing/2014/main" id="{7F4FA3EC-9443-46E0-AF38-776B00631337}"/>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675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980CF7-5534-447D-A8F9-4D975A70296C}"/>
              </a:ext>
            </a:extLst>
          </p:cNvPr>
          <p:cNvSpPr/>
          <p:nvPr userDrawn="1"/>
        </p:nvSpPr>
        <p:spPr>
          <a:xfrm>
            <a:off x="0" y="-2"/>
            <a:ext cx="249382" cy="6858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A5F9D875-B46F-413A-8A4B-1017F7FE2D43}"/>
              </a:ext>
            </a:extLst>
          </p:cNvPr>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284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620CB-3BEE-4D7B-B8C8-89E5AD9645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77F7FB-D83F-4178-9EB7-6A65486A55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AA45F0-3B69-4C83-8301-39328A1555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7">
            <a:extLst>
              <a:ext uri="{FF2B5EF4-FFF2-40B4-BE49-F238E27FC236}">
                <a16:creationId xmlns:a16="http://schemas.microsoft.com/office/drawing/2014/main" id="{FC9994E7-67D3-49AD-88FE-4DBE4D9B9EC5}"/>
              </a:ext>
            </a:extLst>
          </p:cNvPr>
          <p:cNvSpPr/>
          <p:nvPr userDrawn="1"/>
        </p:nvSpPr>
        <p:spPr>
          <a:xfrm>
            <a:off x="0" y="-2"/>
            <a:ext cx="249382" cy="6858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88FAF962-1D4D-40B0-B86A-F1084BA020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050401" y="6311900"/>
            <a:ext cx="1735610" cy="329090"/>
          </a:xfrm>
          <a:prstGeom prst="rect">
            <a:avLst/>
          </a:prstGeom>
        </p:spPr>
      </p:pic>
      <p:pic>
        <p:nvPicPr>
          <p:cNvPr id="7" name="Picture 2">
            <a:extLst>
              <a:ext uri="{FF2B5EF4-FFF2-40B4-BE49-F238E27FC236}">
                <a16:creationId xmlns:a16="http://schemas.microsoft.com/office/drawing/2014/main" id="{BAF23A9D-54B1-4849-BFED-3EBB1C9476DF}"/>
              </a:ext>
            </a:extLst>
          </p:cNvPr>
          <p:cNvPicPr>
            <a:picLocks noChangeAspect="1" noChangeArrowheads="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10182225" y="6426890"/>
            <a:ext cx="1884513" cy="33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442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6990DD-8696-4998-A7B8-EBFAFF3E82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6E81A6-6989-4F11-88B2-4DFB10AD11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1A2D3A-3BAF-4529-98A9-C8F4380413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7A03-17FB-4D5A-A1D6-7CE3FD7B541F}" type="datetimeFigureOut">
              <a:rPr lang="en-US" smtClean="0"/>
              <a:t>4/3/2023</a:t>
            </a:fld>
            <a:endParaRPr lang="en-US"/>
          </a:p>
        </p:txBody>
      </p:sp>
      <p:sp>
        <p:nvSpPr>
          <p:cNvPr id="5" name="Footer Placeholder 4">
            <a:extLst>
              <a:ext uri="{FF2B5EF4-FFF2-40B4-BE49-F238E27FC236}">
                <a16:creationId xmlns:a16="http://schemas.microsoft.com/office/drawing/2014/main" id="{E9A2B994-DC8F-408E-AAC9-609EFDFBCB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947A74-F75B-447A-B839-81952D93A6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873F1-FFA2-472B-ACFD-ABA764D2073D}" type="slidenum">
              <a:rPr lang="en-US" smtClean="0"/>
              <a:t>‹#›</a:t>
            </a:fld>
            <a:endParaRPr lang="en-US"/>
          </a:p>
        </p:txBody>
      </p:sp>
      <p:pic>
        <p:nvPicPr>
          <p:cNvPr id="7" name="Picture 6">
            <a:extLst>
              <a:ext uri="{FF2B5EF4-FFF2-40B4-BE49-F238E27FC236}">
                <a16:creationId xmlns:a16="http://schemas.microsoft.com/office/drawing/2014/main" id="{FF36BDBF-4E97-4D0C-B9C8-0C3C9003CC9A}"/>
              </a:ext>
            </a:extLst>
          </p:cNvPr>
          <p:cNvPicPr>
            <a:picLocks noChangeAspect="1"/>
          </p:cNvPicPr>
          <p:nvPr userDrawn="1"/>
        </p:nvPicPr>
        <p:blipFill>
          <a:blip r:embed="rId36" cstate="hqprint">
            <a:extLst>
              <a:ext uri="{28A0092B-C50C-407E-A947-70E740481C1C}">
                <a14:useLocalDpi xmlns:a14="http://schemas.microsoft.com/office/drawing/2010/main" val="0"/>
              </a:ext>
            </a:extLst>
          </a:blip>
          <a:stretch>
            <a:fillRect/>
          </a:stretch>
        </p:blipFill>
        <p:spPr>
          <a:xfrm>
            <a:off x="11503646" y="6201295"/>
            <a:ext cx="553926" cy="548640"/>
          </a:xfrm>
          <a:prstGeom prst="rect">
            <a:avLst/>
          </a:prstGeom>
        </p:spPr>
      </p:pic>
    </p:spTree>
    <p:extLst>
      <p:ext uri="{BB962C8B-B14F-4D97-AF65-F5344CB8AC3E}">
        <p14:creationId xmlns:p14="http://schemas.microsoft.com/office/powerpoint/2010/main" val="4197019209"/>
      </p:ext>
    </p:extLst>
  </p:cSld>
  <p:clrMap bg1="dk1" tx1="lt1" bg2="dk2" tx2="lt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1" r:id="rId5"/>
    <p:sldLayoutId id="2147483652" r:id="rId6"/>
    <p:sldLayoutId id="2147483654" r:id="rId7"/>
    <p:sldLayoutId id="2147483655" r:id="rId8"/>
    <p:sldLayoutId id="2147483656" r:id="rId9"/>
    <p:sldLayoutId id="2147483657" r:id="rId10"/>
    <p:sldLayoutId id="2147483662" r:id="rId11"/>
    <p:sldLayoutId id="2147483663" r:id="rId12"/>
    <p:sldLayoutId id="2147483664" r:id="rId13"/>
    <p:sldLayoutId id="2147483665" r:id="rId14"/>
    <p:sldLayoutId id="2147483666" r:id="rId15"/>
    <p:sldLayoutId id="2147483667" r:id="rId16"/>
    <p:sldLayoutId id="2147483668" r:id="rId17"/>
    <p:sldLayoutId id="2147483669" r:id="rId18"/>
    <p:sldLayoutId id="2147483670" r:id="rId19"/>
    <p:sldLayoutId id="2147483671" r:id="rId20"/>
    <p:sldLayoutId id="2147483672" r:id="rId21"/>
    <p:sldLayoutId id="2147483673" r:id="rId22"/>
    <p:sldLayoutId id="2147483674" r:id="rId23"/>
    <p:sldLayoutId id="2147483675" r:id="rId24"/>
    <p:sldLayoutId id="2147483676" r:id="rId25"/>
    <p:sldLayoutId id="2147483677" r:id="rId26"/>
    <p:sldLayoutId id="2147483678" r:id="rId27"/>
    <p:sldLayoutId id="2147483679" r:id="rId28"/>
    <p:sldLayoutId id="2147483680" r:id="rId29"/>
    <p:sldLayoutId id="2147483681" r:id="rId30"/>
    <p:sldLayoutId id="2147483682" r:id="rId31"/>
    <p:sldLayoutId id="2147483683" r:id="rId32"/>
    <p:sldLayoutId id="2147483684" r:id="rId33"/>
    <p:sldLayoutId id="2147483685" r:id="rId3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680DD7-876B-4C3F-8E98-396B23DA2ACF}"/>
              </a:ext>
            </a:extLst>
          </p:cNvPr>
          <p:cNvSpPr/>
          <p:nvPr/>
        </p:nvSpPr>
        <p:spPr>
          <a:xfrm>
            <a:off x="11442583" y="6123963"/>
            <a:ext cx="662731" cy="6543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6645CFEF-F95B-4C32-BFEC-ADB5AB6ECCA3}"/>
              </a:ext>
            </a:extLst>
          </p:cNvPr>
          <p:cNvSpPr txBox="1"/>
          <p:nvPr/>
        </p:nvSpPr>
        <p:spPr>
          <a:xfrm>
            <a:off x="8909108" y="6266468"/>
            <a:ext cx="3074657" cy="369332"/>
          </a:xfrm>
          <a:prstGeom prst="rect">
            <a:avLst/>
          </a:prstGeom>
          <a:noFill/>
        </p:spPr>
        <p:txBody>
          <a:bodyPr wrap="square" rtlCol="0">
            <a:spAutoFit/>
          </a:bodyPr>
          <a:lstStyle/>
          <a:p>
            <a:pPr algn="ctr"/>
            <a:r>
              <a:rPr lang="en-US" dirty="0"/>
              <a:t>March </a:t>
            </a:r>
            <a:r>
              <a:rPr lang="en-US" dirty="0" smtClean="0"/>
              <a:t>31, </a:t>
            </a:r>
            <a:r>
              <a:rPr lang="en-US" dirty="0"/>
              <a:t>2023</a:t>
            </a:r>
          </a:p>
        </p:txBody>
      </p:sp>
      <p:sp>
        <p:nvSpPr>
          <p:cNvPr id="7" name="TextBox 6">
            <a:extLst>
              <a:ext uri="{FF2B5EF4-FFF2-40B4-BE49-F238E27FC236}">
                <a16:creationId xmlns:a16="http://schemas.microsoft.com/office/drawing/2014/main" id="{92ED09D8-8C6D-426B-94AD-5F0C9906FCE6}"/>
              </a:ext>
            </a:extLst>
          </p:cNvPr>
          <p:cNvSpPr txBox="1"/>
          <p:nvPr/>
        </p:nvSpPr>
        <p:spPr>
          <a:xfrm>
            <a:off x="271606" y="6590926"/>
            <a:ext cx="262550" cy="246221"/>
          </a:xfrm>
          <a:prstGeom prst="rect">
            <a:avLst/>
          </a:prstGeom>
          <a:noFill/>
        </p:spPr>
        <p:txBody>
          <a:bodyPr wrap="square" rtlCol="0">
            <a:spAutoFit/>
          </a:bodyPr>
          <a:lstStyle/>
          <a:p>
            <a:r>
              <a:rPr lang="en-US" sz="1000" b="1" dirty="0"/>
              <a:t>1</a:t>
            </a:r>
          </a:p>
        </p:txBody>
      </p:sp>
      <p:sp>
        <p:nvSpPr>
          <p:cNvPr id="8" name="TextBox 7">
            <a:extLst>
              <a:ext uri="{FF2B5EF4-FFF2-40B4-BE49-F238E27FC236}">
                <a16:creationId xmlns:a16="http://schemas.microsoft.com/office/drawing/2014/main" id="{A2D7AC09-5057-4F93-BC6C-822284BBEE39}"/>
              </a:ext>
            </a:extLst>
          </p:cNvPr>
          <p:cNvSpPr txBox="1"/>
          <p:nvPr/>
        </p:nvSpPr>
        <p:spPr>
          <a:xfrm>
            <a:off x="1206500" y="4726404"/>
            <a:ext cx="8085546" cy="1323439"/>
          </a:xfrm>
          <a:prstGeom prst="rect">
            <a:avLst/>
          </a:prstGeom>
          <a:noFill/>
        </p:spPr>
        <p:txBody>
          <a:bodyPr wrap="square" rtlCol="0">
            <a:spAutoFit/>
          </a:bodyPr>
          <a:lstStyle/>
          <a:p>
            <a:r>
              <a:rPr lang="en-US" sz="2000" dirty="0"/>
              <a:t>Electric Vehicle (EV) Workforce Study and Supply Gap Analysis </a:t>
            </a:r>
          </a:p>
          <a:p>
            <a:endParaRPr lang="en-US" sz="2000" dirty="0"/>
          </a:p>
          <a:p>
            <a:r>
              <a:rPr lang="en-US" sz="2000" dirty="0"/>
              <a:t>Nina Staggers, Asst. Exec. Director, Workforce Development</a:t>
            </a:r>
          </a:p>
          <a:p>
            <a:r>
              <a:rPr lang="en-US" sz="2000" dirty="0"/>
              <a:t>Dr. Bryan Grady, Asst. Exec. Director, Labor Market Information</a:t>
            </a:r>
          </a:p>
        </p:txBody>
      </p:sp>
      <p:pic>
        <p:nvPicPr>
          <p:cNvPr id="9" name="Picture 2">
            <a:extLst>
              <a:ext uri="{FF2B5EF4-FFF2-40B4-BE49-F238E27FC236}">
                <a16:creationId xmlns:a16="http://schemas.microsoft.com/office/drawing/2014/main" id="{57A2A525-442C-4236-BC6F-C7911C51B356}"/>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206500" y="2866373"/>
            <a:ext cx="8013700" cy="1411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927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BFE3C-19AA-4690-858F-0EE1D4DBB50A}"/>
              </a:ext>
            </a:extLst>
          </p:cNvPr>
          <p:cNvSpPr>
            <a:spLocks noGrp="1"/>
          </p:cNvSpPr>
          <p:nvPr>
            <p:ph type="title" idx="4294967295"/>
          </p:nvPr>
        </p:nvSpPr>
        <p:spPr>
          <a:xfrm>
            <a:off x="838200" y="583035"/>
            <a:ext cx="10515600" cy="904875"/>
          </a:xfrm>
        </p:spPr>
        <p:txBody>
          <a:bodyPr>
            <a:noAutofit/>
          </a:bodyPr>
          <a:lstStyle/>
          <a:p>
            <a:r>
              <a:rPr lang="en-US" dirty="0">
                <a:solidFill>
                  <a:schemeClr val="accent1">
                    <a:lumMod val="40000"/>
                    <a:lumOff val="60000"/>
                  </a:schemeClr>
                </a:solidFill>
              </a:rPr>
              <a:t>Entry Level Occupations</a:t>
            </a:r>
          </a:p>
        </p:txBody>
      </p:sp>
      <p:sp>
        <p:nvSpPr>
          <p:cNvPr id="4" name="Slide Number Placeholder 3"/>
          <p:cNvSpPr>
            <a:spLocks noGrp="1"/>
          </p:cNvSpPr>
          <p:nvPr>
            <p:ph type="sldNum" sz="quarter" idx="4294967295"/>
          </p:nvPr>
        </p:nvSpPr>
        <p:spPr>
          <a:xfrm>
            <a:off x="11733213" y="6218238"/>
            <a:ext cx="458787"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7177E80-0C6D-4A85-86EA-701037B2C2E4}" type="slidenum">
              <a:rPr kumimoji="0" lang="en-US" sz="1200" b="0" i="0" u="none" strike="noStrike" kern="1200" cap="none" spc="0" normalizeH="0" baseline="0" noProof="0" smtClean="0">
                <a:ln>
                  <a:noFill/>
                </a:ln>
                <a:solidFill>
                  <a:srgbClr val="FFFFFF"/>
                </a:solidFill>
                <a:effectLst/>
                <a:uLnTx/>
                <a:uFillTx/>
                <a:latin typeface="Abad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FFFFFF"/>
              </a:solidFill>
              <a:effectLst/>
              <a:uLnTx/>
              <a:uFillTx/>
              <a:latin typeface="Abadi"/>
              <a:ea typeface="+mn-ea"/>
              <a:cs typeface="+mn-cs"/>
            </a:endParaRPr>
          </a:p>
        </p:txBody>
      </p:sp>
      <p:pic>
        <p:nvPicPr>
          <p:cNvPr id="6" name="Picture 5"/>
          <p:cNvPicPr/>
          <p:nvPr/>
        </p:nvPicPr>
        <p:blipFill rotWithShape="1">
          <a:blip r:embed="rId2">
            <a:extLst>
              <a:ext uri="{28A0092B-C50C-407E-A947-70E740481C1C}">
                <a14:useLocalDpi xmlns:a14="http://schemas.microsoft.com/office/drawing/2010/main" val="0"/>
              </a:ext>
            </a:extLst>
          </a:blip>
          <a:srcRect t="7199"/>
          <a:stretch/>
        </p:blipFill>
        <p:spPr bwMode="auto">
          <a:xfrm>
            <a:off x="838200" y="1416157"/>
            <a:ext cx="8067584" cy="4798107"/>
          </a:xfrm>
          <a:prstGeom prst="rect">
            <a:avLst/>
          </a:prstGeom>
          <a:noFill/>
          <a:ln>
            <a:noFill/>
          </a:ln>
        </p:spPr>
      </p:pic>
      <p:sp>
        <p:nvSpPr>
          <p:cNvPr id="3" name="TextBox 2"/>
          <p:cNvSpPr txBox="1"/>
          <p:nvPr/>
        </p:nvSpPr>
        <p:spPr>
          <a:xfrm>
            <a:off x="9254241" y="2245549"/>
            <a:ext cx="2708365" cy="3139321"/>
          </a:xfrm>
          <a:prstGeom prst="rect">
            <a:avLst/>
          </a:prstGeom>
          <a:noFill/>
        </p:spPr>
        <p:txBody>
          <a:bodyPr wrap="square" rtlCol="0">
            <a:spAutoFit/>
          </a:bodyPr>
          <a:lstStyle/>
          <a:p>
            <a:r>
              <a:rPr lang="en-US" dirty="0"/>
              <a:t>The EV industry includes occupations that do not require a post-secondary credential or degree. </a:t>
            </a:r>
          </a:p>
          <a:p>
            <a:endParaRPr lang="en-US" dirty="0"/>
          </a:p>
          <a:p>
            <a:r>
              <a:rPr lang="en-US" dirty="0"/>
              <a:t>Employers may provide employer-specific training or on the job training to prepare individuals for employment in these occupations. </a:t>
            </a:r>
          </a:p>
        </p:txBody>
      </p:sp>
      <p:sp>
        <p:nvSpPr>
          <p:cNvPr id="5" name="TextBox 4">
            <a:extLst>
              <a:ext uri="{FF2B5EF4-FFF2-40B4-BE49-F238E27FC236}">
                <a16:creationId xmlns:a16="http://schemas.microsoft.com/office/drawing/2014/main" id="{B1F9960C-59A4-4F86-A913-14DF0BB3CB86}"/>
              </a:ext>
            </a:extLst>
          </p:cNvPr>
          <p:cNvSpPr txBox="1"/>
          <p:nvPr/>
        </p:nvSpPr>
        <p:spPr>
          <a:xfrm>
            <a:off x="271606" y="6608343"/>
            <a:ext cx="566594" cy="246221"/>
          </a:xfrm>
          <a:prstGeom prst="rect">
            <a:avLst/>
          </a:prstGeom>
          <a:noFill/>
        </p:spPr>
        <p:txBody>
          <a:bodyPr wrap="square" rtlCol="0">
            <a:spAutoFit/>
          </a:bodyPr>
          <a:lstStyle/>
          <a:p>
            <a:r>
              <a:rPr lang="en-US" sz="1000" b="1" dirty="0"/>
              <a:t>10</a:t>
            </a:r>
          </a:p>
        </p:txBody>
      </p:sp>
    </p:spTree>
    <p:extLst>
      <p:ext uri="{BB962C8B-B14F-4D97-AF65-F5344CB8AC3E}">
        <p14:creationId xmlns:p14="http://schemas.microsoft.com/office/powerpoint/2010/main" val="1869947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own Arrow 46">
            <a:extLst>
              <a:ext uri="{FF2B5EF4-FFF2-40B4-BE49-F238E27FC236}">
                <a16:creationId xmlns:a16="http://schemas.microsoft.com/office/drawing/2014/main" id="{D52450CC-39D8-4BBF-99D2-42BCCB87328D}"/>
              </a:ext>
            </a:extLst>
          </p:cNvPr>
          <p:cNvSpPr/>
          <p:nvPr/>
        </p:nvSpPr>
        <p:spPr>
          <a:xfrm rot="16200000">
            <a:off x="8880019" y="4761028"/>
            <a:ext cx="780335" cy="7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an 6">
            <a:extLst>
              <a:ext uri="{FF2B5EF4-FFF2-40B4-BE49-F238E27FC236}">
                <a16:creationId xmlns:a16="http://schemas.microsoft.com/office/drawing/2014/main" id="{F74A0476-A953-4149-9BD5-9389BCA86073}"/>
              </a:ext>
            </a:extLst>
          </p:cNvPr>
          <p:cNvSpPr/>
          <p:nvPr/>
        </p:nvSpPr>
        <p:spPr>
          <a:xfrm rot="5400000">
            <a:off x="5071904" y="1477061"/>
            <a:ext cx="2037782" cy="5040996"/>
          </a:xfrm>
          <a:prstGeom prst="can">
            <a:avLst/>
          </a:prstGeom>
          <a:solidFill>
            <a:schemeClr val="accent1">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746D2F2-C2EE-4019-A229-515BEBC3639C}"/>
              </a:ext>
            </a:extLst>
          </p:cNvPr>
          <p:cNvSpPr txBox="1"/>
          <p:nvPr/>
        </p:nvSpPr>
        <p:spPr>
          <a:xfrm>
            <a:off x="3851025" y="3515780"/>
            <a:ext cx="4232625" cy="553998"/>
          </a:xfrm>
          <a:prstGeom prst="rect">
            <a:avLst/>
          </a:prstGeom>
          <a:noFill/>
        </p:spPr>
        <p:txBody>
          <a:bodyPr wrap="square" rtlCol="0">
            <a:spAutoFit/>
          </a:bodyPr>
          <a:lstStyle/>
          <a:p>
            <a:r>
              <a:rPr lang="en-US" sz="1400" dirty="0"/>
              <a:t>Local Area Unemployment Statistics </a:t>
            </a:r>
            <a:r>
              <a:rPr lang="en-US" sz="1400" dirty="0" smtClean="0"/>
              <a:t>(February </a:t>
            </a:r>
            <a:r>
              <a:rPr lang="en-US" sz="1400" dirty="0"/>
              <a:t>2023)</a:t>
            </a:r>
          </a:p>
          <a:p>
            <a:pPr algn="ctr"/>
            <a:r>
              <a:rPr lang="en-US" sz="1600" dirty="0"/>
              <a:t>2,382,173</a:t>
            </a:r>
          </a:p>
        </p:txBody>
      </p:sp>
      <p:cxnSp>
        <p:nvCxnSpPr>
          <p:cNvPr id="10" name="Straight Arrow Connector 9">
            <a:extLst>
              <a:ext uri="{FF2B5EF4-FFF2-40B4-BE49-F238E27FC236}">
                <a16:creationId xmlns:a16="http://schemas.microsoft.com/office/drawing/2014/main" id="{196CBFD9-6549-4758-AEED-23BDE038E588}"/>
              </a:ext>
            </a:extLst>
          </p:cNvPr>
          <p:cNvCxnSpPr>
            <a:cxnSpLocks/>
          </p:cNvCxnSpPr>
          <p:nvPr/>
        </p:nvCxnSpPr>
        <p:spPr>
          <a:xfrm flipH="1">
            <a:off x="5136573" y="4107873"/>
            <a:ext cx="415636" cy="1995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45296EA-74BD-4315-B748-6E7F897E59B1}"/>
              </a:ext>
            </a:extLst>
          </p:cNvPr>
          <p:cNvCxnSpPr>
            <a:cxnSpLocks/>
          </p:cNvCxnSpPr>
          <p:nvPr/>
        </p:nvCxnSpPr>
        <p:spPr>
          <a:xfrm>
            <a:off x="6350231" y="4100555"/>
            <a:ext cx="407324" cy="191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CE641A20-EC22-4A82-B617-B396258ADEE3}"/>
              </a:ext>
            </a:extLst>
          </p:cNvPr>
          <p:cNvSpPr txBox="1"/>
          <p:nvPr/>
        </p:nvSpPr>
        <p:spPr>
          <a:xfrm>
            <a:off x="4227124" y="4307378"/>
            <a:ext cx="1857712" cy="276999"/>
          </a:xfrm>
          <a:prstGeom prst="rect">
            <a:avLst/>
          </a:prstGeom>
          <a:noFill/>
        </p:spPr>
        <p:txBody>
          <a:bodyPr wrap="square" rtlCol="0">
            <a:spAutoFit/>
          </a:bodyPr>
          <a:lstStyle/>
          <a:p>
            <a:r>
              <a:rPr lang="en-US" sz="1200" dirty="0"/>
              <a:t>Employed: 2,306,083</a:t>
            </a:r>
          </a:p>
        </p:txBody>
      </p:sp>
      <p:sp>
        <p:nvSpPr>
          <p:cNvPr id="13" name="TextBox 12">
            <a:extLst>
              <a:ext uri="{FF2B5EF4-FFF2-40B4-BE49-F238E27FC236}">
                <a16:creationId xmlns:a16="http://schemas.microsoft.com/office/drawing/2014/main" id="{F3D7CD13-65F1-443E-9B71-1556875724E3}"/>
              </a:ext>
            </a:extLst>
          </p:cNvPr>
          <p:cNvSpPr txBox="1"/>
          <p:nvPr/>
        </p:nvSpPr>
        <p:spPr>
          <a:xfrm>
            <a:off x="6017715" y="4307377"/>
            <a:ext cx="1857712" cy="276999"/>
          </a:xfrm>
          <a:prstGeom prst="rect">
            <a:avLst/>
          </a:prstGeom>
          <a:noFill/>
        </p:spPr>
        <p:txBody>
          <a:bodyPr wrap="square" rtlCol="0">
            <a:spAutoFit/>
          </a:bodyPr>
          <a:lstStyle/>
          <a:p>
            <a:r>
              <a:rPr lang="en-US" sz="1200" dirty="0"/>
              <a:t>Unemployed: 76,090</a:t>
            </a:r>
          </a:p>
        </p:txBody>
      </p:sp>
      <p:sp>
        <p:nvSpPr>
          <p:cNvPr id="14" name="Down Arrow 12">
            <a:extLst>
              <a:ext uri="{FF2B5EF4-FFF2-40B4-BE49-F238E27FC236}">
                <a16:creationId xmlns:a16="http://schemas.microsoft.com/office/drawing/2014/main" id="{27A44875-D1F3-4B6F-8ED4-9DB2F34AEE3A}"/>
              </a:ext>
            </a:extLst>
          </p:cNvPr>
          <p:cNvSpPr/>
          <p:nvPr/>
        </p:nvSpPr>
        <p:spPr>
          <a:xfrm rot="16200000">
            <a:off x="2383970" y="2575606"/>
            <a:ext cx="780336" cy="7001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E9C5A4A8-6B61-4CBF-A2A5-E0FEDE5C0B63}"/>
              </a:ext>
            </a:extLst>
          </p:cNvPr>
          <p:cNvSpPr txBox="1"/>
          <p:nvPr/>
        </p:nvSpPr>
        <p:spPr>
          <a:xfrm>
            <a:off x="610875" y="2700214"/>
            <a:ext cx="1859012" cy="461665"/>
          </a:xfrm>
          <a:prstGeom prst="rect">
            <a:avLst/>
          </a:prstGeom>
          <a:noFill/>
        </p:spPr>
        <p:txBody>
          <a:bodyPr wrap="square" rtlCol="0">
            <a:spAutoFit/>
          </a:bodyPr>
          <a:lstStyle/>
          <a:p>
            <a:r>
              <a:rPr lang="en-US" sz="1200" dirty="0"/>
              <a:t>HS and College Students seeking employment </a:t>
            </a:r>
            <a:r>
              <a:rPr lang="en-US" sz="1200" baseline="30000" dirty="0"/>
              <a:t>1</a:t>
            </a:r>
            <a:r>
              <a:rPr lang="en-US" sz="1200" dirty="0"/>
              <a:t> </a:t>
            </a:r>
          </a:p>
        </p:txBody>
      </p:sp>
      <p:sp>
        <p:nvSpPr>
          <p:cNvPr id="17" name="TextBox 16">
            <a:extLst>
              <a:ext uri="{FF2B5EF4-FFF2-40B4-BE49-F238E27FC236}">
                <a16:creationId xmlns:a16="http://schemas.microsoft.com/office/drawing/2014/main" id="{236BB94E-3650-472E-8391-F1AB84BE9A86}"/>
              </a:ext>
            </a:extLst>
          </p:cNvPr>
          <p:cNvSpPr txBox="1"/>
          <p:nvPr/>
        </p:nvSpPr>
        <p:spPr>
          <a:xfrm>
            <a:off x="614239" y="3607195"/>
            <a:ext cx="1687484" cy="646331"/>
          </a:xfrm>
          <a:prstGeom prst="rect">
            <a:avLst/>
          </a:prstGeom>
          <a:noFill/>
        </p:spPr>
        <p:txBody>
          <a:bodyPr wrap="square" rtlCol="0">
            <a:spAutoFit/>
          </a:bodyPr>
          <a:lstStyle/>
          <a:p>
            <a:r>
              <a:rPr lang="en-US" sz="1200" dirty="0"/>
              <a:t>Individuals released from prison seeking employment </a:t>
            </a:r>
            <a:r>
              <a:rPr lang="en-US" sz="1200" baseline="30000" dirty="0"/>
              <a:t>2</a:t>
            </a:r>
          </a:p>
        </p:txBody>
      </p:sp>
      <p:sp>
        <p:nvSpPr>
          <p:cNvPr id="18" name="TextBox 17">
            <a:extLst>
              <a:ext uri="{FF2B5EF4-FFF2-40B4-BE49-F238E27FC236}">
                <a16:creationId xmlns:a16="http://schemas.microsoft.com/office/drawing/2014/main" id="{B9B41AA8-42A9-4F59-9153-44A68FC2F528}"/>
              </a:ext>
            </a:extLst>
          </p:cNvPr>
          <p:cNvSpPr txBox="1"/>
          <p:nvPr/>
        </p:nvSpPr>
        <p:spPr>
          <a:xfrm>
            <a:off x="614239" y="4651759"/>
            <a:ext cx="1687484" cy="646331"/>
          </a:xfrm>
          <a:prstGeom prst="rect">
            <a:avLst/>
          </a:prstGeom>
          <a:noFill/>
        </p:spPr>
        <p:txBody>
          <a:bodyPr wrap="square" rtlCol="0">
            <a:spAutoFit/>
          </a:bodyPr>
          <a:lstStyle/>
          <a:p>
            <a:r>
              <a:rPr lang="en-US" sz="1200" dirty="0"/>
              <a:t>Individuals moving to SC &amp; seeking employment </a:t>
            </a:r>
            <a:r>
              <a:rPr lang="en-US" sz="1200" baseline="30000" dirty="0"/>
              <a:t>3</a:t>
            </a:r>
          </a:p>
        </p:txBody>
      </p:sp>
      <p:sp>
        <p:nvSpPr>
          <p:cNvPr id="19" name="TextBox 18">
            <a:extLst>
              <a:ext uri="{FF2B5EF4-FFF2-40B4-BE49-F238E27FC236}">
                <a16:creationId xmlns:a16="http://schemas.microsoft.com/office/drawing/2014/main" id="{69F18369-8430-4A07-B27E-53A2FD94F357}"/>
              </a:ext>
            </a:extLst>
          </p:cNvPr>
          <p:cNvSpPr txBox="1"/>
          <p:nvPr/>
        </p:nvSpPr>
        <p:spPr>
          <a:xfrm>
            <a:off x="3990110" y="5765913"/>
            <a:ext cx="2112664" cy="461665"/>
          </a:xfrm>
          <a:prstGeom prst="rect">
            <a:avLst/>
          </a:prstGeom>
          <a:noFill/>
        </p:spPr>
        <p:txBody>
          <a:bodyPr wrap="square" rtlCol="0">
            <a:spAutoFit/>
          </a:bodyPr>
          <a:lstStyle/>
          <a:p>
            <a:r>
              <a:rPr lang="en-US" sz="1200" dirty="0"/>
              <a:t>Individuals residing elsewhere working in SC </a:t>
            </a:r>
            <a:endParaRPr lang="en-US" sz="1200" baseline="30000" dirty="0"/>
          </a:p>
        </p:txBody>
      </p:sp>
      <p:sp>
        <p:nvSpPr>
          <p:cNvPr id="20" name="TextBox 19">
            <a:extLst>
              <a:ext uri="{FF2B5EF4-FFF2-40B4-BE49-F238E27FC236}">
                <a16:creationId xmlns:a16="http://schemas.microsoft.com/office/drawing/2014/main" id="{B58A3C08-BE06-443C-91BA-575793762DC5}"/>
              </a:ext>
            </a:extLst>
          </p:cNvPr>
          <p:cNvSpPr txBox="1"/>
          <p:nvPr/>
        </p:nvSpPr>
        <p:spPr>
          <a:xfrm>
            <a:off x="9733190" y="2459504"/>
            <a:ext cx="1876834" cy="276999"/>
          </a:xfrm>
          <a:prstGeom prst="rect">
            <a:avLst/>
          </a:prstGeom>
          <a:noFill/>
        </p:spPr>
        <p:txBody>
          <a:bodyPr wrap="square" rtlCol="0">
            <a:spAutoFit/>
          </a:bodyPr>
          <a:lstStyle/>
          <a:p>
            <a:r>
              <a:rPr lang="en-US" sz="1200" dirty="0"/>
              <a:t>Workers retiring </a:t>
            </a:r>
            <a:r>
              <a:rPr lang="en-US" sz="1200" baseline="30000" dirty="0"/>
              <a:t>6</a:t>
            </a:r>
          </a:p>
        </p:txBody>
      </p:sp>
      <p:sp>
        <p:nvSpPr>
          <p:cNvPr id="21" name="TextBox 20">
            <a:extLst>
              <a:ext uri="{FF2B5EF4-FFF2-40B4-BE49-F238E27FC236}">
                <a16:creationId xmlns:a16="http://schemas.microsoft.com/office/drawing/2014/main" id="{2E1422AC-CB70-4EC7-9533-DE5C95D756DF}"/>
              </a:ext>
            </a:extLst>
          </p:cNvPr>
          <p:cNvSpPr txBox="1"/>
          <p:nvPr/>
        </p:nvSpPr>
        <p:spPr>
          <a:xfrm>
            <a:off x="9769815" y="3309774"/>
            <a:ext cx="1648168" cy="276999"/>
          </a:xfrm>
          <a:prstGeom prst="rect">
            <a:avLst/>
          </a:prstGeom>
          <a:noFill/>
        </p:spPr>
        <p:txBody>
          <a:bodyPr wrap="square" rtlCol="0">
            <a:spAutoFit/>
          </a:bodyPr>
          <a:lstStyle/>
          <a:p>
            <a:r>
              <a:rPr lang="en-US" sz="1200" dirty="0"/>
              <a:t>Individuals dying </a:t>
            </a:r>
            <a:r>
              <a:rPr lang="en-US" sz="1200" baseline="30000" dirty="0"/>
              <a:t>7</a:t>
            </a:r>
          </a:p>
        </p:txBody>
      </p:sp>
      <p:sp>
        <p:nvSpPr>
          <p:cNvPr id="22" name="TextBox 21">
            <a:extLst>
              <a:ext uri="{FF2B5EF4-FFF2-40B4-BE49-F238E27FC236}">
                <a16:creationId xmlns:a16="http://schemas.microsoft.com/office/drawing/2014/main" id="{FB8E31DE-B85F-4DA7-B85A-95A4CEF6EB68}"/>
              </a:ext>
            </a:extLst>
          </p:cNvPr>
          <p:cNvSpPr txBox="1"/>
          <p:nvPr/>
        </p:nvSpPr>
        <p:spPr>
          <a:xfrm>
            <a:off x="9790954" y="4072963"/>
            <a:ext cx="1381871" cy="461665"/>
          </a:xfrm>
          <a:prstGeom prst="rect">
            <a:avLst/>
          </a:prstGeom>
          <a:noFill/>
        </p:spPr>
        <p:txBody>
          <a:bodyPr wrap="square" rtlCol="0">
            <a:spAutoFit/>
          </a:bodyPr>
          <a:lstStyle/>
          <a:p>
            <a:r>
              <a:rPr lang="en-US" sz="1200" dirty="0"/>
              <a:t>Individuals going to prison </a:t>
            </a:r>
            <a:r>
              <a:rPr lang="en-US" sz="1200" baseline="30000" dirty="0"/>
              <a:t>8</a:t>
            </a:r>
          </a:p>
        </p:txBody>
      </p:sp>
      <p:sp>
        <p:nvSpPr>
          <p:cNvPr id="23" name="TextBox 22">
            <a:extLst>
              <a:ext uri="{FF2B5EF4-FFF2-40B4-BE49-F238E27FC236}">
                <a16:creationId xmlns:a16="http://schemas.microsoft.com/office/drawing/2014/main" id="{BC3BCBD1-1E1B-4FB6-A7CC-F3D56E90CFDD}"/>
              </a:ext>
            </a:extLst>
          </p:cNvPr>
          <p:cNvSpPr txBox="1"/>
          <p:nvPr/>
        </p:nvSpPr>
        <p:spPr>
          <a:xfrm>
            <a:off x="293171" y="5715789"/>
            <a:ext cx="3383723" cy="523220"/>
          </a:xfrm>
          <a:prstGeom prst="rect">
            <a:avLst/>
          </a:prstGeom>
          <a:noFill/>
        </p:spPr>
        <p:txBody>
          <a:bodyPr wrap="square" rtlCol="0">
            <a:spAutoFit/>
          </a:bodyPr>
          <a:lstStyle/>
          <a:p>
            <a:r>
              <a:rPr lang="en-US" sz="1400" dirty="0"/>
              <a:t>Individuals re-entering the labor force </a:t>
            </a:r>
            <a:endParaRPr lang="en-US" sz="1400" baseline="30000" dirty="0"/>
          </a:p>
          <a:p>
            <a:pPr algn="ctr"/>
            <a:r>
              <a:rPr lang="en-US" sz="1400" b="1" dirty="0"/>
              <a:t>UNKNOWN</a:t>
            </a:r>
          </a:p>
        </p:txBody>
      </p:sp>
      <p:sp>
        <p:nvSpPr>
          <p:cNvPr id="24" name="TextBox 23">
            <a:extLst>
              <a:ext uri="{FF2B5EF4-FFF2-40B4-BE49-F238E27FC236}">
                <a16:creationId xmlns:a16="http://schemas.microsoft.com/office/drawing/2014/main" id="{C1D2F2E7-49E2-4183-BFB8-89EA93952E6D}"/>
              </a:ext>
            </a:extLst>
          </p:cNvPr>
          <p:cNvSpPr txBox="1"/>
          <p:nvPr/>
        </p:nvSpPr>
        <p:spPr>
          <a:xfrm>
            <a:off x="9769815" y="4925395"/>
            <a:ext cx="1583985" cy="461665"/>
          </a:xfrm>
          <a:prstGeom prst="rect">
            <a:avLst/>
          </a:prstGeom>
          <a:noFill/>
        </p:spPr>
        <p:txBody>
          <a:bodyPr wrap="square" rtlCol="0">
            <a:spAutoFit/>
          </a:bodyPr>
          <a:lstStyle/>
          <a:p>
            <a:r>
              <a:rPr lang="en-US" sz="1200" dirty="0"/>
              <a:t>Individuals moving out-of-state </a:t>
            </a:r>
            <a:r>
              <a:rPr lang="en-US" sz="1200" baseline="30000" dirty="0"/>
              <a:t>9</a:t>
            </a:r>
          </a:p>
        </p:txBody>
      </p:sp>
      <p:sp>
        <p:nvSpPr>
          <p:cNvPr id="25" name="TextBox 24">
            <a:extLst>
              <a:ext uri="{FF2B5EF4-FFF2-40B4-BE49-F238E27FC236}">
                <a16:creationId xmlns:a16="http://schemas.microsoft.com/office/drawing/2014/main" id="{8130C9CD-FE76-4FF3-9082-69869E1F40FB}"/>
              </a:ext>
            </a:extLst>
          </p:cNvPr>
          <p:cNvSpPr txBox="1"/>
          <p:nvPr/>
        </p:nvSpPr>
        <p:spPr>
          <a:xfrm>
            <a:off x="6375117" y="5746431"/>
            <a:ext cx="1795586" cy="461665"/>
          </a:xfrm>
          <a:prstGeom prst="rect">
            <a:avLst/>
          </a:prstGeom>
          <a:noFill/>
        </p:spPr>
        <p:txBody>
          <a:bodyPr wrap="square" rtlCol="0">
            <a:spAutoFit/>
          </a:bodyPr>
          <a:lstStyle/>
          <a:p>
            <a:r>
              <a:rPr lang="en-US" sz="1200" dirty="0"/>
              <a:t>Individuals residing in SC working elsewhere </a:t>
            </a:r>
            <a:endParaRPr lang="en-US" sz="1200" baseline="30000" dirty="0"/>
          </a:p>
        </p:txBody>
      </p:sp>
      <p:sp>
        <p:nvSpPr>
          <p:cNvPr id="26" name="TextBox 25">
            <a:extLst>
              <a:ext uri="{FF2B5EF4-FFF2-40B4-BE49-F238E27FC236}">
                <a16:creationId xmlns:a16="http://schemas.microsoft.com/office/drawing/2014/main" id="{E548EAD7-C9EB-4E7A-B1C9-5E2F772D28AF}"/>
              </a:ext>
            </a:extLst>
          </p:cNvPr>
          <p:cNvSpPr txBox="1"/>
          <p:nvPr/>
        </p:nvSpPr>
        <p:spPr>
          <a:xfrm>
            <a:off x="2331303" y="2759661"/>
            <a:ext cx="819822" cy="307777"/>
          </a:xfrm>
          <a:prstGeom prst="rect">
            <a:avLst/>
          </a:prstGeom>
          <a:noFill/>
        </p:spPr>
        <p:txBody>
          <a:bodyPr wrap="square" rtlCol="0">
            <a:spAutoFit/>
          </a:bodyPr>
          <a:lstStyle/>
          <a:p>
            <a:pPr algn="ctr"/>
            <a:r>
              <a:rPr lang="en-US" sz="1400" dirty="0">
                <a:solidFill>
                  <a:schemeClr val="bg1"/>
                </a:solidFill>
              </a:rPr>
              <a:t>41,000</a:t>
            </a:r>
          </a:p>
        </p:txBody>
      </p:sp>
      <p:sp>
        <p:nvSpPr>
          <p:cNvPr id="27" name="TextBox 26">
            <a:extLst>
              <a:ext uri="{FF2B5EF4-FFF2-40B4-BE49-F238E27FC236}">
                <a16:creationId xmlns:a16="http://schemas.microsoft.com/office/drawing/2014/main" id="{806CDCBC-5370-46B9-B21E-556E277110CB}"/>
              </a:ext>
            </a:extLst>
          </p:cNvPr>
          <p:cNvSpPr txBox="1"/>
          <p:nvPr/>
        </p:nvSpPr>
        <p:spPr>
          <a:xfrm>
            <a:off x="4296733" y="6191601"/>
            <a:ext cx="1092596" cy="307777"/>
          </a:xfrm>
          <a:prstGeom prst="rect">
            <a:avLst/>
          </a:prstGeom>
          <a:noFill/>
        </p:spPr>
        <p:txBody>
          <a:bodyPr wrap="square" rtlCol="0">
            <a:spAutoFit/>
          </a:bodyPr>
          <a:lstStyle/>
          <a:p>
            <a:pPr algn="ctr"/>
            <a:r>
              <a:rPr lang="en-US" sz="1400" dirty="0"/>
              <a:t>121,700</a:t>
            </a:r>
          </a:p>
        </p:txBody>
      </p:sp>
      <p:sp>
        <p:nvSpPr>
          <p:cNvPr id="28" name="TextBox 27">
            <a:extLst>
              <a:ext uri="{FF2B5EF4-FFF2-40B4-BE49-F238E27FC236}">
                <a16:creationId xmlns:a16="http://schemas.microsoft.com/office/drawing/2014/main" id="{CA1828A5-24FE-46A9-BF17-A2BCB0B4842E}"/>
              </a:ext>
            </a:extLst>
          </p:cNvPr>
          <p:cNvSpPr txBox="1"/>
          <p:nvPr/>
        </p:nvSpPr>
        <p:spPr>
          <a:xfrm>
            <a:off x="6767350" y="6191601"/>
            <a:ext cx="958791" cy="307777"/>
          </a:xfrm>
          <a:prstGeom prst="rect">
            <a:avLst/>
          </a:prstGeom>
          <a:noFill/>
        </p:spPr>
        <p:txBody>
          <a:bodyPr wrap="square" rtlCol="0">
            <a:spAutoFit/>
          </a:bodyPr>
          <a:lstStyle/>
          <a:p>
            <a:pPr algn="ctr"/>
            <a:r>
              <a:rPr lang="en-US" sz="1400" dirty="0"/>
              <a:t>181,100</a:t>
            </a:r>
          </a:p>
        </p:txBody>
      </p:sp>
      <p:sp>
        <p:nvSpPr>
          <p:cNvPr id="29" name="TextBox 28">
            <a:extLst>
              <a:ext uri="{FF2B5EF4-FFF2-40B4-BE49-F238E27FC236}">
                <a16:creationId xmlns:a16="http://schemas.microsoft.com/office/drawing/2014/main" id="{B3EEEDAA-7EA7-4A5A-B390-17016A2FE5B3}"/>
              </a:ext>
            </a:extLst>
          </p:cNvPr>
          <p:cNvSpPr txBox="1"/>
          <p:nvPr/>
        </p:nvSpPr>
        <p:spPr>
          <a:xfrm>
            <a:off x="8749710" y="4968071"/>
            <a:ext cx="935181" cy="307777"/>
          </a:xfrm>
          <a:prstGeom prst="rect">
            <a:avLst/>
          </a:prstGeom>
          <a:noFill/>
        </p:spPr>
        <p:txBody>
          <a:bodyPr wrap="square" rtlCol="0">
            <a:spAutoFit/>
          </a:bodyPr>
          <a:lstStyle/>
          <a:p>
            <a:pPr algn="ctr"/>
            <a:r>
              <a:rPr lang="en-US" sz="1400" dirty="0">
                <a:solidFill>
                  <a:schemeClr val="bg1"/>
                </a:solidFill>
              </a:rPr>
              <a:t>63,500</a:t>
            </a:r>
          </a:p>
        </p:txBody>
      </p:sp>
      <p:sp>
        <p:nvSpPr>
          <p:cNvPr id="33" name="TextBox 32">
            <a:extLst>
              <a:ext uri="{FF2B5EF4-FFF2-40B4-BE49-F238E27FC236}">
                <a16:creationId xmlns:a16="http://schemas.microsoft.com/office/drawing/2014/main" id="{E6C8996A-8946-456B-9EDB-F906E087A833}"/>
              </a:ext>
            </a:extLst>
          </p:cNvPr>
          <p:cNvSpPr txBox="1"/>
          <p:nvPr/>
        </p:nvSpPr>
        <p:spPr>
          <a:xfrm>
            <a:off x="8691800" y="5715517"/>
            <a:ext cx="3547712" cy="523220"/>
          </a:xfrm>
          <a:prstGeom prst="rect">
            <a:avLst/>
          </a:prstGeom>
          <a:noFill/>
        </p:spPr>
        <p:txBody>
          <a:bodyPr wrap="square" rtlCol="0">
            <a:spAutoFit/>
          </a:bodyPr>
          <a:lstStyle/>
          <a:p>
            <a:r>
              <a:rPr lang="en-US" sz="1400" dirty="0"/>
              <a:t>Individuals voluntarily leaving labor force </a:t>
            </a:r>
            <a:endParaRPr lang="en-US" sz="1400" baseline="30000" dirty="0"/>
          </a:p>
          <a:p>
            <a:pPr algn="ctr"/>
            <a:r>
              <a:rPr lang="en-US" sz="1400" b="1" dirty="0"/>
              <a:t>UNKNOWN</a:t>
            </a:r>
          </a:p>
        </p:txBody>
      </p:sp>
      <p:sp>
        <p:nvSpPr>
          <p:cNvPr id="34" name="TextBox 33">
            <a:extLst>
              <a:ext uri="{FF2B5EF4-FFF2-40B4-BE49-F238E27FC236}">
                <a16:creationId xmlns:a16="http://schemas.microsoft.com/office/drawing/2014/main" id="{3A2F5C82-A1FF-4CCC-A86B-CDE7BB2F3376}"/>
              </a:ext>
            </a:extLst>
          </p:cNvPr>
          <p:cNvSpPr txBox="1"/>
          <p:nvPr/>
        </p:nvSpPr>
        <p:spPr>
          <a:xfrm>
            <a:off x="8467725" y="1325278"/>
            <a:ext cx="3547712" cy="553998"/>
          </a:xfrm>
          <a:prstGeom prst="rect">
            <a:avLst/>
          </a:prstGeom>
          <a:solidFill>
            <a:schemeClr val="bg2"/>
          </a:solidFill>
        </p:spPr>
        <p:txBody>
          <a:bodyPr wrap="square" rtlCol="0">
            <a:spAutoFit/>
          </a:bodyPr>
          <a:lstStyle/>
          <a:p>
            <a:pPr algn="ctr"/>
            <a:r>
              <a:rPr lang="en-US" sz="1200" dirty="0"/>
              <a:t>APPROXIMATE ANNUAL EXIT POPULATION:</a:t>
            </a:r>
          </a:p>
          <a:p>
            <a:pPr algn="ctr"/>
            <a:r>
              <a:rPr lang="en-US" b="1" dirty="0"/>
              <a:t>108,700</a:t>
            </a:r>
          </a:p>
        </p:txBody>
      </p:sp>
      <p:sp>
        <p:nvSpPr>
          <p:cNvPr id="36" name="Curved Left Arrow 3">
            <a:extLst>
              <a:ext uri="{FF2B5EF4-FFF2-40B4-BE49-F238E27FC236}">
                <a16:creationId xmlns:a16="http://schemas.microsoft.com/office/drawing/2014/main" id="{49F3EB1B-1A68-4AFA-ADF7-6323685F726B}"/>
              </a:ext>
            </a:extLst>
          </p:cNvPr>
          <p:cNvSpPr/>
          <p:nvPr/>
        </p:nvSpPr>
        <p:spPr>
          <a:xfrm>
            <a:off x="7023964" y="1966580"/>
            <a:ext cx="1051488" cy="1082526"/>
          </a:xfrm>
          <a:prstGeom prst="curvedLeftArrow">
            <a:avLst>
              <a:gd name="adj1" fmla="val 12147"/>
              <a:gd name="adj2" fmla="val 50000"/>
              <a:gd name="adj3" fmla="val 376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TextBox 36">
            <a:extLst>
              <a:ext uri="{FF2B5EF4-FFF2-40B4-BE49-F238E27FC236}">
                <a16:creationId xmlns:a16="http://schemas.microsoft.com/office/drawing/2014/main" id="{A120A787-941B-48E3-9B0E-65E4ADB44768}"/>
              </a:ext>
            </a:extLst>
          </p:cNvPr>
          <p:cNvSpPr txBox="1"/>
          <p:nvPr/>
        </p:nvSpPr>
        <p:spPr>
          <a:xfrm>
            <a:off x="4647890" y="2254922"/>
            <a:ext cx="2943757" cy="461665"/>
          </a:xfrm>
          <a:prstGeom prst="rect">
            <a:avLst/>
          </a:prstGeom>
          <a:noFill/>
        </p:spPr>
        <p:txBody>
          <a:bodyPr wrap="square" rtlCol="0">
            <a:spAutoFit/>
          </a:bodyPr>
          <a:lstStyle/>
          <a:p>
            <a:r>
              <a:rPr lang="en-US" sz="1200" dirty="0"/>
              <a:t>Individuals coming through workforce programs (WP, WIOA, etc.) </a:t>
            </a:r>
            <a:endParaRPr lang="en-US" sz="1200" baseline="30000" dirty="0"/>
          </a:p>
        </p:txBody>
      </p:sp>
      <p:sp>
        <p:nvSpPr>
          <p:cNvPr id="38" name="Down Arrow 44">
            <a:extLst>
              <a:ext uri="{FF2B5EF4-FFF2-40B4-BE49-F238E27FC236}">
                <a16:creationId xmlns:a16="http://schemas.microsoft.com/office/drawing/2014/main" id="{38364E2E-D864-47B4-ABB2-24C0D7B849FE}"/>
              </a:ext>
            </a:extLst>
          </p:cNvPr>
          <p:cNvSpPr/>
          <p:nvPr/>
        </p:nvSpPr>
        <p:spPr>
          <a:xfrm rot="16200000">
            <a:off x="2357619" y="3590037"/>
            <a:ext cx="780336" cy="7001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Down Arrow 46">
            <a:extLst>
              <a:ext uri="{FF2B5EF4-FFF2-40B4-BE49-F238E27FC236}">
                <a16:creationId xmlns:a16="http://schemas.microsoft.com/office/drawing/2014/main" id="{8AB8E5F8-0EF7-4600-B033-36C1C559214C}"/>
              </a:ext>
            </a:extLst>
          </p:cNvPr>
          <p:cNvSpPr/>
          <p:nvPr/>
        </p:nvSpPr>
        <p:spPr>
          <a:xfrm rot="16200000">
            <a:off x="2355394" y="4580053"/>
            <a:ext cx="780335" cy="7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04CE062A-9F75-4A02-B2FF-E306B91C3E99}"/>
              </a:ext>
            </a:extLst>
          </p:cNvPr>
          <p:cNvSpPr txBox="1"/>
          <p:nvPr/>
        </p:nvSpPr>
        <p:spPr>
          <a:xfrm>
            <a:off x="2376887" y="3801859"/>
            <a:ext cx="819822" cy="307777"/>
          </a:xfrm>
          <a:prstGeom prst="rect">
            <a:avLst/>
          </a:prstGeom>
          <a:noFill/>
        </p:spPr>
        <p:txBody>
          <a:bodyPr wrap="square" rtlCol="0">
            <a:spAutoFit/>
          </a:bodyPr>
          <a:lstStyle/>
          <a:p>
            <a:r>
              <a:rPr lang="en-US" sz="1400" dirty="0">
                <a:solidFill>
                  <a:schemeClr val="bg1"/>
                </a:solidFill>
              </a:rPr>
              <a:t>5,000</a:t>
            </a:r>
          </a:p>
        </p:txBody>
      </p:sp>
      <p:sp>
        <p:nvSpPr>
          <p:cNvPr id="41" name="TextBox 40">
            <a:extLst>
              <a:ext uri="{FF2B5EF4-FFF2-40B4-BE49-F238E27FC236}">
                <a16:creationId xmlns:a16="http://schemas.microsoft.com/office/drawing/2014/main" id="{C371251F-AE18-483F-9842-15F6D8E7E879}"/>
              </a:ext>
            </a:extLst>
          </p:cNvPr>
          <p:cNvSpPr txBox="1"/>
          <p:nvPr/>
        </p:nvSpPr>
        <p:spPr>
          <a:xfrm>
            <a:off x="2258664" y="4779275"/>
            <a:ext cx="909469" cy="307777"/>
          </a:xfrm>
          <a:prstGeom prst="rect">
            <a:avLst/>
          </a:prstGeom>
          <a:noFill/>
        </p:spPr>
        <p:txBody>
          <a:bodyPr wrap="square" rtlCol="0">
            <a:spAutoFit/>
          </a:bodyPr>
          <a:lstStyle/>
          <a:p>
            <a:pPr algn="ctr"/>
            <a:r>
              <a:rPr lang="en-US" sz="1400" dirty="0">
                <a:solidFill>
                  <a:schemeClr val="bg1"/>
                </a:solidFill>
              </a:rPr>
              <a:t>86,500</a:t>
            </a:r>
          </a:p>
        </p:txBody>
      </p:sp>
      <p:sp>
        <p:nvSpPr>
          <p:cNvPr id="42" name="Curved Left Arrow 49">
            <a:extLst>
              <a:ext uri="{FF2B5EF4-FFF2-40B4-BE49-F238E27FC236}">
                <a16:creationId xmlns:a16="http://schemas.microsoft.com/office/drawing/2014/main" id="{9F896F8A-68FB-483E-8FD1-C87D8CD033F7}"/>
              </a:ext>
            </a:extLst>
          </p:cNvPr>
          <p:cNvSpPr/>
          <p:nvPr/>
        </p:nvSpPr>
        <p:spPr>
          <a:xfrm rot="10800000">
            <a:off x="3904282" y="1824534"/>
            <a:ext cx="1051488" cy="1082526"/>
          </a:xfrm>
          <a:prstGeom prst="curvedLeftArrow">
            <a:avLst>
              <a:gd name="adj1" fmla="val 12147"/>
              <a:gd name="adj2" fmla="val 50000"/>
              <a:gd name="adj3" fmla="val 376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Frame 42">
            <a:extLst>
              <a:ext uri="{FF2B5EF4-FFF2-40B4-BE49-F238E27FC236}">
                <a16:creationId xmlns:a16="http://schemas.microsoft.com/office/drawing/2014/main" id="{C5AE2C5B-A261-4E18-B5E7-22280C8C86DA}"/>
              </a:ext>
            </a:extLst>
          </p:cNvPr>
          <p:cNvSpPr/>
          <p:nvPr/>
        </p:nvSpPr>
        <p:spPr>
          <a:xfrm>
            <a:off x="3757353" y="5605539"/>
            <a:ext cx="4588626" cy="125246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4" name="TextBox 43">
            <a:extLst>
              <a:ext uri="{FF2B5EF4-FFF2-40B4-BE49-F238E27FC236}">
                <a16:creationId xmlns:a16="http://schemas.microsoft.com/office/drawing/2014/main" id="{A3D4A5EE-62BB-45CC-87BB-11087B190A2F}"/>
              </a:ext>
            </a:extLst>
          </p:cNvPr>
          <p:cNvSpPr txBox="1"/>
          <p:nvPr/>
        </p:nvSpPr>
        <p:spPr>
          <a:xfrm>
            <a:off x="4647890" y="5547615"/>
            <a:ext cx="2796231" cy="276999"/>
          </a:xfrm>
          <a:prstGeom prst="rect">
            <a:avLst/>
          </a:prstGeom>
          <a:noFill/>
        </p:spPr>
        <p:txBody>
          <a:bodyPr wrap="square" rtlCol="0">
            <a:spAutoFit/>
          </a:bodyPr>
          <a:lstStyle/>
          <a:p>
            <a:pPr algn="ctr"/>
            <a:r>
              <a:rPr lang="en-US" sz="1200" dirty="0">
                <a:solidFill>
                  <a:schemeClr val="bg1"/>
                </a:solidFill>
              </a:rPr>
              <a:t>Assumed Static</a:t>
            </a:r>
          </a:p>
        </p:txBody>
      </p:sp>
      <p:sp>
        <p:nvSpPr>
          <p:cNvPr id="47" name="Down Arrow 12">
            <a:extLst>
              <a:ext uri="{FF2B5EF4-FFF2-40B4-BE49-F238E27FC236}">
                <a16:creationId xmlns:a16="http://schemas.microsoft.com/office/drawing/2014/main" id="{CC2A13A5-3649-4706-B4E0-444C129B065F}"/>
              </a:ext>
            </a:extLst>
          </p:cNvPr>
          <p:cNvSpPr/>
          <p:nvPr/>
        </p:nvSpPr>
        <p:spPr>
          <a:xfrm rot="16200000">
            <a:off x="8870495" y="2251756"/>
            <a:ext cx="780336" cy="7001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own Arrow 44">
            <a:extLst>
              <a:ext uri="{FF2B5EF4-FFF2-40B4-BE49-F238E27FC236}">
                <a16:creationId xmlns:a16="http://schemas.microsoft.com/office/drawing/2014/main" id="{6D4E476E-0BE5-4ED9-AFB5-E1CDBC1B3E47}"/>
              </a:ext>
            </a:extLst>
          </p:cNvPr>
          <p:cNvSpPr/>
          <p:nvPr/>
        </p:nvSpPr>
        <p:spPr>
          <a:xfrm rot="16200000">
            <a:off x="8863194" y="3085212"/>
            <a:ext cx="780336" cy="7001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own Arrow 46">
            <a:extLst>
              <a:ext uri="{FF2B5EF4-FFF2-40B4-BE49-F238E27FC236}">
                <a16:creationId xmlns:a16="http://schemas.microsoft.com/office/drawing/2014/main" id="{4B11B682-227B-4F73-B2AF-8A6E4E7BB025}"/>
              </a:ext>
            </a:extLst>
          </p:cNvPr>
          <p:cNvSpPr/>
          <p:nvPr/>
        </p:nvSpPr>
        <p:spPr>
          <a:xfrm rot="16200000">
            <a:off x="8870494" y="3932353"/>
            <a:ext cx="780335" cy="7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522EE23-2653-4D0D-903F-2B32F72A9207}"/>
              </a:ext>
            </a:extLst>
          </p:cNvPr>
          <p:cNvSpPr txBox="1"/>
          <p:nvPr/>
        </p:nvSpPr>
        <p:spPr>
          <a:xfrm>
            <a:off x="8777659" y="2450871"/>
            <a:ext cx="935181" cy="307777"/>
          </a:xfrm>
          <a:prstGeom prst="rect">
            <a:avLst/>
          </a:prstGeom>
          <a:noFill/>
        </p:spPr>
        <p:txBody>
          <a:bodyPr wrap="square" rtlCol="0">
            <a:spAutoFit/>
          </a:bodyPr>
          <a:lstStyle/>
          <a:p>
            <a:pPr algn="ctr"/>
            <a:r>
              <a:rPr lang="en-US" sz="1400" dirty="0">
                <a:solidFill>
                  <a:schemeClr val="bg1"/>
                </a:solidFill>
              </a:rPr>
              <a:t>33,300</a:t>
            </a:r>
          </a:p>
        </p:txBody>
      </p:sp>
      <p:sp>
        <p:nvSpPr>
          <p:cNvPr id="31" name="TextBox 30">
            <a:extLst>
              <a:ext uri="{FF2B5EF4-FFF2-40B4-BE49-F238E27FC236}">
                <a16:creationId xmlns:a16="http://schemas.microsoft.com/office/drawing/2014/main" id="{EB7E9369-B96D-4927-8027-2327271177A4}"/>
              </a:ext>
            </a:extLst>
          </p:cNvPr>
          <p:cNvSpPr txBox="1"/>
          <p:nvPr/>
        </p:nvSpPr>
        <p:spPr>
          <a:xfrm>
            <a:off x="8741459" y="3291187"/>
            <a:ext cx="935181" cy="307777"/>
          </a:xfrm>
          <a:prstGeom prst="rect">
            <a:avLst/>
          </a:prstGeom>
          <a:noFill/>
        </p:spPr>
        <p:txBody>
          <a:bodyPr wrap="square" rtlCol="0">
            <a:spAutoFit/>
          </a:bodyPr>
          <a:lstStyle/>
          <a:p>
            <a:pPr algn="ctr"/>
            <a:r>
              <a:rPr lang="en-US" sz="1400" dirty="0">
                <a:solidFill>
                  <a:schemeClr val="bg1"/>
                </a:solidFill>
              </a:rPr>
              <a:t>7,500</a:t>
            </a:r>
          </a:p>
        </p:txBody>
      </p:sp>
      <p:sp>
        <p:nvSpPr>
          <p:cNvPr id="30" name="TextBox 29">
            <a:extLst>
              <a:ext uri="{FF2B5EF4-FFF2-40B4-BE49-F238E27FC236}">
                <a16:creationId xmlns:a16="http://schemas.microsoft.com/office/drawing/2014/main" id="{24100AC6-E007-4B5B-8462-13C27BA82F1E}"/>
              </a:ext>
            </a:extLst>
          </p:cNvPr>
          <p:cNvSpPr txBox="1"/>
          <p:nvPr/>
        </p:nvSpPr>
        <p:spPr>
          <a:xfrm>
            <a:off x="8727556" y="4124116"/>
            <a:ext cx="935181" cy="307777"/>
          </a:xfrm>
          <a:prstGeom prst="rect">
            <a:avLst/>
          </a:prstGeom>
          <a:noFill/>
        </p:spPr>
        <p:txBody>
          <a:bodyPr wrap="square" rtlCol="0">
            <a:spAutoFit/>
          </a:bodyPr>
          <a:lstStyle/>
          <a:p>
            <a:pPr algn="ctr"/>
            <a:r>
              <a:rPr lang="en-US" sz="1400" dirty="0">
                <a:solidFill>
                  <a:schemeClr val="bg1"/>
                </a:solidFill>
              </a:rPr>
              <a:t>4,400</a:t>
            </a:r>
          </a:p>
        </p:txBody>
      </p:sp>
      <p:sp>
        <p:nvSpPr>
          <p:cNvPr id="51" name="TextBox 50">
            <a:extLst>
              <a:ext uri="{FF2B5EF4-FFF2-40B4-BE49-F238E27FC236}">
                <a16:creationId xmlns:a16="http://schemas.microsoft.com/office/drawing/2014/main" id="{909A8EF0-2962-434C-9030-FE900C8D9F3C}"/>
              </a:ext>
            </a:extLst>
          </p:cNvPr>
          <p:cNvSpPr txBox="1"/>
          <p:nvPr/>
        </p:nvSpPr>
        <p:spPr>
          <a:xfrm>
            <a:off x="353637" y="1382130"/>
            <a:ext cx="3684963" cy="553998"/>
          </a:xfrm>
          <a:prstGeom prst="rect">
            <a:avLst/>
          </a:prstGeom>
          <a:solidFill>
            <a:schemeClr val="bg2"/>
          </a:solidFill>
        </p:spPr>
        <p:txBody>
          <a:bodyPr wrap="square" rtlCol="0">
            <a:spAutoFit/>
          </a:bodyPr>
          <a:lstStyle/>
          <a:p>
            <a:pPr algn="ctr"/>
            <a:r>
              <a:rPr lang="en-US" sz="1200" dirty="0"/>
              <a:t>APPROXIMATE ANNUAL ENTRY POPULATION:</a:t>
            </a:r>
          </a:p>
          <a:p>
            <a:pPr algn="ctr"/>
            <a:r>
              <a:rPr lang="en-US" b="1" dirty="0"/>
              <a:t>132,500</a:t>
            </a:r>
          </a:p>
        </p:txBody>
      </p:sp>
      <p:sp>
        <p:nvSpPr>
          <p:cNvPr id="52" name="TextBox 51">
            <a:extLst>
              <a:ext uri="{FF2B5EF4-FFF2-40B4-BE49-F238E27FC236}">
                <a16:creationId xmlns:a16="http://schemas.microsoft.com/office/drawing/2014/main" id="{D6E21F8E-939F-43D0-A8DE-2C969EC3D5F4}"/>
              </a:ext>
            </a:extLst>
          </p:cNvPr>
          <p:cNvSpPr txBox="1"/>
          <p:nvPr/>
        </p:nvSpPr>
        <p:spPr>
          <a:xfrm>
            <a:off x="611303" y="6635878"/>
            <a:ext cx="2585406" cy="215444"/>
          </a:xfrm>
          <a:prstGeom prst="rect">
            <a:avLst/>
          </a:prstGeom>
          <a:noFill/>
        </p:spPr>
        <p:txBody>
          <a:bodyPr wrap="square" rtlCol="0">
            <a:spAutoFit/>
          </a:bodyPr>
          <a:lstStyle/>
          <a:p>
            <a:r>
              <a:rPr lang="en-US" sz="800" dirty="0">
                <a:effectLst/>
                <a:ea typeface="Times New Roman" panose="02020603050405020304" pitchFamily="18" charset="0"/>
              </a:rPr>
              <a:t>All footnotes available upon request.</a:t>
            </a:r>
            <a:endParaRPr lang="en-US" sz="800" dirty="0"/>
          </a:p>
        </p:txBody>
      </p:sp>
      <p:sp>
        <p:nvSpPr>
          <p:cNvPr id="7" name="Title 1">
            <a:extLst>
              <a:ext uri="{FF2B5EF4-FFF2-40B4-BE49-F238E27FC236}">
                <a16:creationId xmlns:a16="http://schemas.microsoft.com/office/drawing/2014/main" id="{E11DB2BA-EEF7-535C-A422-FCEFE09B24B0}"/>
              </a:ext>
            </a:extLst>
          </p:cNvPr>
          <p:cNvSpPr>
            <a:spLocks noGrp="1"/>
          </p:cNvSpPr>
          <p:nvPr>
            <p:ph type="title"/>
          </p:nvPr>
        </p:nvSpPr>
        <p:spPr/>
        <p:txBody>
          <a:bodyPr>
            <a:normAutofit/>
          </a:bodyPr>
          <a:lstStyle/>
          <a:p>
            <a:r>
              <a:rPr lang="en-US" dirty="0">
                <a:solidFill>
                  <a:schemeClr val="accent1">
                    <a:lumMod val="40000"/>
                    <a:lumOff val="60000"/>
                  </a:schemeClr>
                </a:solidFill>
              </a:rPr>
              <a:t>Sources of Employees</a:t>
            </a:r>
          </a:p>
        </p:txBody>
      </p:sp>
      <p:sp>
        <p:nvSpPr>
          <p:cNvPr id="2" name="TextBox 1">
            <a:extLst>
              <a:ext uri="{FF2B5EF4-FFF2-40B4-BE49-F238E27FC236}">
                <a16:creationId xmlns:a16="http://schemas.microsoft.com/office/drawing/2014/main" id="{C79D765C-1989-C398-24FD-95C409350DD4}"/>
              </a:ext>
            </a:extLst>
          </p:cNvPr>
          <p:cNvSpPr txBox="1"/>
          <p:nvPr/>
        </p:nvSpPr>
        <p:spPr>
          <a:xfrm>
            <a:off x="271605" y="6608343"/>
            <a:ext cx="339269" cy="246221"/>
          </a:xfrm>
          <a:prstGeom prst="rect">
            <a:avLst/>
          </a:prstGeom>
          <a:noFill/>
        </p:spPr>
        <p:txBody>
          <a:bodyPr wrap="square" rtlCol="0">
            <a:spAutoFit/>
          </a:bodyPr>
          <a:lstStyle/>
          <a:p>
            <a:r>
              <a:rPr lang="en-US" sz="1000" b="1" dirty="0"/>
              <a:t>11</a:t>
            </a:r>
          </a:p>
        </p:txBody>
      </p:sp>
    </p:spTree>
    <p:extLst>
      <p:ext uri="{BB962C8B-B14F-4D97-AF65-F5344CB8AC3E}">
        <p14:creationId xmlns:p14="http://schemas.microsoft.com/office/powerpoint/2010/main" val="720618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5EEBE6-4D4D-4236-BC9D-42B1E1DDAC54}"/>
              </a:ext>
            </a:extLst>
          </p:cNvPr>
          <p:cNvSpPr>
            <a:spLocks noGrp="1"/>
          </p:cNvSpPr>
          <p:nvPr>
            <p:ph type="title"/>
          </p:nvPr>
        </p:nvSpPr>
        <p:spPr/>
        <p:txBody>
          <a:bodyPr/>
          <a:lstStyle/>
          <a:p>
            <a:r>
              <a:rPr lang="en-US" dirty="0">
                <a:solidFill>
                  <a:schemeClr val="accent3">
                    <a:lumMod val="75000"/>
                  </a:schemeClr>
                </a:solidFill>
              </a:rPr>
              <a:t>Conclusions</a:t>
            </a:r>
          </a:p>
        </p:txBody>
      </p:sp>
      <p:sp>
        <p:nvSpPr>
          <p:cNvPr id="9" name="TextBox 8">
            <a:extLst>
              <a:ext uri="{FF2B5EF4-FFF2-40B4-BE49-F238E27FC236}">
                <a16:creationId xmlns:a16="http://schemas.microsoft.com/office/drawing/2014/main" id="{840B7A90-B11A-44D0-BEF7-0ECDBBC31BD2}"/>
              </a:ext>
            </a:extLst>
          </p:cNvPr>
          <p:cNvSpPr txBox="1"/>
          <p:nvPr/>
        </p:nvSpPr>
        <p:spPr>
          <a:xfrm>
            <a:off x="271606" y="6590926"/>
            <a:ext cx="361440" cy="246221"/>
          </a:xfrm>
          <a:prstGeom prst="rect">
            <a:avLst/>
          </a:prstGeom>
          <a:noFill/>
        </p:spPr>
        <p:txBody>
          <a:bodyPr wrap="square" rtlCol="0">
            <a:spAutoFit/>
          </a:bodyPr>
          <a:lstStyle/>
          <a:p>
            <a:r>
              <a:rPr lang="en-US" sz="1000" b="1" dirty="0"/>
              <a:t>12</a:t>
            </a:r>
          </a:p>
        </p:txBody>
      </p:sp>
      <p:sp>
        <p:nvSpPr>
          <p:cNvPr id="3" name="Content Placeholder 2">
            <a:extLst>
              <a:ext uri="{FF2B5EF4-FFF2-40B4-BE49-F238E27FC236}">
                <a16:creationId xmlns:a16="http://schemas.microsoft.com/office/drawing/2014/main" id="{5DBA7A94-ABA6-A592-568D-258BE6F556E8}"/>
              </a:ext>
            </a:extLst>
          </p:cNvPr>
          <p:cNvSpPr>
            <a:spLocks noGrp="1"/>
          </p:cNvSpPr>
          <p:nvPr>
            <p:ph sz="half" idx="1"/>
          </p:nvPr>
        </p:nvSpPr>
        <p:spPr>
          <a:xfrm>
            <a:off x="838200" y="1825625"/>
            <a:ext cx="10750062" cy="4351338"/>
          </a:xfrm>
        </p:spPr>
        <p:txBody>
          <a:bodyPr>
            <a:normAutofit/>
          </a:bodyPr>
          <a:lstStyle/>
          <a:p>
            <a:r>
              <a:rPr lang="en-US" dirty="0"/>
              <a:t>Growth of the EV ecosystem is moving fast!</a:t>
            </a:r>
          </a:p>
          <a:p>
            <a:r>
              <a:rPr lang="en-US" dirty="0"/>
              <a:t>The occupations needed to support the EV ecosystem are a subset of existing industries such as motor vehicle manufacturing, battery manufacturing, charging infrastructure, and auto repair and maintenance.</a:t>
            </a:r>
          </a:p>
          <a:p>
            <a:r>
              <a:rPr lang="en-US" dirty="0"/>
              <a:t>Workforce demand currently outpaces supply in several key occupations. We expect this trend to continue as the industry expands even further.</a:t>
            </a:r>
          </a:p>
          <a:p>
            <a:r>
              <a:rPr lang="en-US" dirty="0"/>
              <a:t>Efforts to build the EV workforce must include strategies targeting multiple populations and address barriers to labor participation.  </a:t>
            </a:r>
          </a:p>
          <a:p>
            <a:endParaRPr lang="en-US" dirty="0"/>
          </a:p>
          <a:p>
            <a:endParaRPr lang="en-US" dirty="0"/>
          </a:p>
        </p:txBody>
      </p:sp>
    </p:spTree>
    <p:extLst>
      <p:ext uri="{BB962C8B-B14F-4D97-AF65-F5344CB8AC3E}">
        <p14:creationId xmlns:p14="http://schemas.microsoft.com/office/powerpoint/2010/main" val="703006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5EEBE6-4D4D-4236-BC9D-42B1E1DDAC54}"/>
              </a:ext>
            </a:extLst>
          </p:cNvPr>
          <p:cNvSpPr>
            <a:spLocks noGrp="1"/>
          </p:cNvSpPr>
          <p:nvPr>
            <p:ph type="title"/>
          </p:nvPr>
        </p:nvSpPr>
        <p:spPr/>
        <p:txBody>
          <a:bodyPr/>
          <a:lstStyle/>
          <a:p>
            <a:r>
              <a:rPr lang="en-US" dirty="0">
                <a:solidFill>
                  <a:schemeClr val="accent3">
                    <a:lumMod val="75000"/>
                  </a:schemeClr>
                </a:solidFill>
              </a:rPr>
              <a:t>Recommendations for Building Workforce </a:t>
            </a:r>
          </a:p>
        </p:txBody>
      </p:sp>
      <p:sp>
        <p:nvSpPr>
          <p:cNvPr id="3" name="Content Placeholder 2">
            <a:extLst>
              <a:ext uri="{FF2B5EF4-FFF2-40B4-BE49-F238E27FC236}">
                <a16:creationId xmlns:a16="http://schemas.microsoft.com/office/drawing/2014/main" id="{5DBA7A94-ABA6-A592-568D-258BE6F556E8}"/>
              </a:ext>
            </a:extLst>
          </p:cNvPr>
          <p:cNvSpPr>
            <a:spLocks noGrp="1"/>
          </p:cNvSpPr>
          <p:nvPr>
            <p:ph sz="half" idx="1"/>
          </p:nvPr>
        </p:nvSpPr>
        <p:spPr>
          <a:xfrm>
            <a:off x="838200" y="1825625"/>
            <a:ext cx="10750062" cy="4351338"/>
          </a:xfrm>
        </p:spPr>
        <p:txBody>
          <a:bodyPr/>
          <a:lstStyle/>
          <a:p>
            <a:r>
              <a:rPr lang="en-US" dirty="0"/>
              <a:t>Increase awareness of EV occupations</a:t>
            </a:r>
          </a:p>
          <a:p>
            <a:r>
              <a:rPr lang="en-US" dirty="0" smtClean="0"/>
              <a:t>Develop </a:t>
            </a:r>
            <a:r>
              <a:rPr lang="en-US" dirty="0"/>
              <a:t>clear and comprehensive pathways/tools</a:t>
            </a:r>
          </a:p>
          <a:p>
            <a:r>
              <a:rPr lang="en-US" dirty="0"/>
              <a:t>Promote work-based learning opportunities</a:t>
            </a:r>
          </a:p>
          <a:p>
            <a:r>
              <a:rPr lang="en-US" dirty="0"/>
              <a:t>Expand reentry programs and efforts to reintegrate ex-offenders</a:t>
            </a:r>
          </a:p>
          <a:p>
            <a:r>
              <a:rPr lang="en-US" dirty="0"/>
              <a:t>Invest in upskilling through Incumbent Worker Training</a:t>
            </a:r>
          </a:p>
          <a:p>
            <a:r>
              <a:rPr lang="en-US" dirty="0"/>
              <a:t>Invest in transportation and child care assistance </a:t>
            </a:r>
          </a:p>
        </p:txBody>
      </p:sp>
      <p:sp>
        <p:nvSpPr>
          <p:cNvPr id="5" name="TextBox 4">
            <a:extLst>
              <a:ext uri="{FF2B5EF4-FFF2-40B4-BE49-F238E27FC236}">
                <a16:creationId xmlns:a16="http://schemas.microsoft.com/office/drawing/2014/main" id="{37D9EF5F-8B13-2108-8965-0F3A707DBF0F}"/>
              </a:ext>
            </a:extLst>
          </p:cNvPr>
          <p:cNvSpPr txBox="1"/>
          <p:nvPr/>
        </p:nvSpPr>
        <p:spPr>
          <a:xfrm>
            <a:off x="271606" y="6590926"/>
            <a:ext cx="361440" cy="246221"/>
          </a:xfrm>
          <a:prstGeom prst="rect">
            <a:avLst/>
          </a:prstGeom>
          <a:noFill/>
        </p:spPr>
        <p:txBody>
          <a:bodyPr wrap="square" rtlCol="0">
            <a:spAutoFit/>
          </a:bodyPr>
          <a:lstStyle/>
          <a:p>
            <a:r>
              <a:rPr lang="en-US" sz="1000" b="1" dirty="0"/>
              <a:t>13</a:t>
            </a:r>
          </a:p>
        </p:txBody>
      </p:sp>
    </p:spTree>
    <p:extLst>
      <p:ext uri="{BB962C8B-B14F-4D97-AF65-F5344CB8AC3E}">
        <p14:creationId xmlns:p14="http://schemas.microsoft.com/office/powerpoint/2010/main" val="3915089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5EEBE6-4D4D-4236-BC9D-42B1E1DDAC54}"/>
              </a:ext>
            </a:extLst>
          </p:cNvPr>
          <p:cNvSpPr>
            <a:spLocks noGrp="1"/>
          </p:cNvSpPr>
          <p:nvPr>
            <p:ph type="title"/>
          </p:nvPr>
        </p:nvSpPr>
        <p:spPr/>
        <p:txBody>
          <a:bodyPr/>
          <a:lstStyle/>
          <a:p>
            <a:r>
              <a:rPr lang="en-US" dirty="0" smtClean="0">
                <a:solidFill>
                  <a:schemeClr val="accent3">
                    <a:lumMod val="75000"/>
                  </a:schemeClr>
                </a:solidFill>
              </a:rPr>
              <a:t>USDOL Southeast Region EV Industry Collaborative</a:t>
            </a:r>
            <a:endParaRPr lang="en-US" dirty="0">
              <a:solidFill>
                <a:schemeClr val="accent3">
                  <a:lumMod val="75000"/>
                </a:schemeClr>
              </a:solidFill>
            </a:endParaRPr>
          </a:p>
        </p:txBody>
      </p:sp>
      <p:sp>
        <p:nvSpPr>
          <p:cNvPr id="3" name="Content Placeholder 2">
            <a:extLst>
              <a:ext uri="{FF2B5EF4-FFF2-40B4-BE49-F238E27FC236}">
                <a16:creationId xmlns:a16="http://schemas.microsoft.com/office/drawing/2014/main" id="{5DBA7A94-ABA6-A592-568D-258BE6F556E8}"/>
              </a:ext>
            </a:extLst>
          </p:cNvPr>
          <p:cNvSpPr>
            <a:spLocks noGrp="1"/>
          </p:cNvSpPr>
          <p:nvPr>
            <p:ph sz="half" idx="1"/>
          </p:nvPr>
        </p:nvSpPr>
        <p:spPr>
          <a:xfrm>
            <a:off x="838200" y="1825625"/>
            <a:ext cx="10750062" cy="4351338"/>
          </a:xfrm>
        </p:spPr>
        <p:txBody>
          <a:bodyPr>
            <a:normAutofit/>
          </a:bodyPr>
          <a:lstStyle/>
          <a:p>
            <a:r>
              <a:rPr lang="en-US" dirty="0" smtClean="0"/>
              <a:t>Aims </a:t>
            </a:r>
            <a:r>
              <a:rPr lang="en-US" dirty="0"/>
              <a:t>to coordinate engagement in the region for state and local workforce agencies, educational institutions, partner organizations, and businesses in the electric vehicle </a:t>
            </a:r>
            <a:r>
              <a:rPr lang="en-US" dirty="0" smtClean="0"/>
              <a:t>sector.</a:t>
            </a:r>
          </a:p>
          <a:p>
            <a:r>
              <a:rPr lang="en-US" dirty="0" smtClean="0"/>
              <a:t>Short-term goals:</a:t>
            </a:r>
          </a:p>
          <a:p>
            <a:pPr lvl="1"/>
            <a:r>
              <a:rPr lang="en-US" dirty="0" smtClean="0"/>
              <a:t>Develop an inventory of the core competencies needed for EV-related occupations</a:t>
            </a:r>
          </a:p>
          <a:p>
            <a:pPr lvl="1"/>
            <a:r>
              <a:rPr lang="en-US" dirty="0" smtClean="0"/>
              <a:t>Create a consistent narrative or elevator pitch about EV occupations</a:t>
            </a:r>
          </a:p>
          <a:p>
            <a:pPr lvl="1"/>
            <a:r>
              <a:rPr lang="en-US" dirty="0" smtClean="0"/>
              <a:t>Review policies for consistency across states and to remove barriers to accessing resources </a:t>
            </a:r>
            <a:endParaRPr lang="en-US" dirty="0"/>
          </a:p>
        </p:txBody>
      </p:sp>
      <p:sp>
        <p:nvSpPr>
          <p:cNvPr id="5" name="TextBox 4">
            <a:extLst>
              <a:ext uri="{FF2B5EF4-FFF2-40B4-BE49-F238E27FC236}">
                <a16:creationId xmlns:a16="http://schemas.microsoft.com/office/drawing/2014/main" id="{37D9EF5F-8B13-2108-8965-0F3A707DBF0F}"/>
              </a:ext>
            </a:extLst>
          </p:cNvPr>
          <p:cNvSpPr txBox="1"/>
          <p:nvPr/>
        </p:nvSpPr>
        <p:spPr>
          <a:xfrm>
            <a:off x="271606" y="6590926"/>
            <a:ext cx="361440" cy="246221"/>
          </a:xfrm>
          <a:prstGeom prst="rect">
            <a:avLst/>
          </a:prstGeom>
          <a:noFill/>
        </p:spPr>
        <p:txBody>
          <a:bodyPr wrap="square" rtlCol="0">
            <a:spAutoFit/>
          </a:bodyPr>
          <a:lstStyle/>
          <a:p>
            <a:r>
              <a:rPr lang="en-US" sz="1000" b="1" dirty="0"/>
              <a:t>13</a:t>
            </a:r>
          </a:p>
        </p:txBody>
      </p:sp>
    </p:spTree>
    <p:extLst>
      <p:ext uri="{BB962C8B-B14F-4D97-AF65-F5344CB8AC3E}">
        <p14:creationId xmlns:p14="http://schemas.microsoft.com/office/powerpoint/2010/main" val="4011801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5EEBE6-4D4D-4236-BC9D-42B1E1DDAC54}"/>
              </a:ext>
            </a:extLst>
          </p:cNvPr>
          <p:cNvSpPr>
            <a:spLocks noGrp="1"/>
          </p:cNvSpPr>
          <p:nvPr>
            <p:ph type="title"/>
          </p:nvPr>
        </p:nvSpPr>
        <p:spPr/>
        <p:txBody>
          <a:bodyPr/>
          <a:lstStyle/>
          <a:p>
            <a:r>
              <a:rPr lang="en-US" dirty="0">
                <a:solidFill>
                  <a:schemeClr val="accent3">
                    <a:lumMod val="75000"/>
                  </a:schemeClr>
                </a:solidFill>
              </a:rPr>
              <a:t>Discussion Questions</a:t>
            </a:r>
          </a:p>
        </p:txBody>
      </p:sp>
      <p:sp>
        <p:nvSpPr>
          <p:cNvPr id="6" name="Content Placeholder 5">
            <a:extLst>
              <a:ext uri="{FF2B5EF4-FFF2-40B4-BE49-F238E27FC236}">
                <a16:creationId xmlns:a16="http://schemas.microsoft.com/office/drawing/2014/main" id="{4CB0DD9C-B972-D288-C250-D4AB4A90520F}"/>
              </a:ext>
            </a:extLst>
          </p:cNvPr>
          <p:cNvSpPr>
            <a:spLocks noGrp="1"/>
          </p:cNvSpPr>
          <p:nvPr>
            <p:ph sz="half" idx="1"/>
          </p:nvPr>
        </p:nvSpPr>
        <p:spPr>
          <a:xfrm>
            <a:off x="838200" y="1825625"/>
            <a:ext cx="10881946" cy="4351338"/>
          </a:xfrm>
        </p:spPr>
        <p:txBody>
          <a:bodyPr/>
          <a:lstStyle/>
          <a:p>
            <a:pPr marL="514350" indent="-514350">
              <a:buFont typeface="+mj-lt"/>
              <a:buAutoNum type="arabicPeriod"/>
            </a:pPr>
            <a:r>
              <a:rPr lang="en-US" dirty="0"/>
              <a:t>Is the list of occupations complete? Are there any missing occupations that need to be added to the list? </a:t>
            </a:r>
          </a:p>
          <a:p>
            <a:pPr marL="514350" indent="-514350">
              <a:buFont typeface="+mj-lt"/>
              <a:buAutoNum type="arabicPeriod"/>
            </a:pPr>
            <a:r>
              <a:rPr lang="en-US" dirty="0"/>
              <a:t>What additional strategies should the state consider in building an EV workforce? </a:t>
            </a:r>
          </a:p>
          <a:p>
            <a:pPr marL="514350" indent="-514350">
              <a:buFont typeface="+mj-lt"/>
              <a:buAutoNum type="arabicPeriod"/>
            </a:pPr>
            <a:r>
              <a:rPr lang="en-US" dirty="0"/>
              <a:t>What other stakeholders do we need to engage as we finalize the study and report? </a:t>
            </a:r>
          </a:p>
          <a:p>
            <a:pPr marL="514350" indent="-514350">
              <a:buFont typeface="+mj-lt"/>
              <a:buAutoNum type="arabicPeriod"/>
            </a:pPr>
            <a:r>
              <a:rPr lang="en-US" dirty="0"/>
              <a:t>What additional information would you like to see included in a final version of the workforce study and supply gap analysis?</a:t>
            </a:r>
          </a:p>
        </p:txBody>
      </p:sp>
      <p:sp>
        <p:nvSpPr>
          <p:cNvPr id="2" name="TextBox 1">
            <a:extLst>
              <a:ext uri="{FF2B5EF4-FFF2-40B4-BE49-F238E27FC236}">
                <a16:creationId xmlns:a16="http://schemas.microsoft.com/office/drawing/2014/main" id="{FB4BCFEF-313A-B290-6319-B313A7430FA1}"/>
              </a:ext>
            </a:extLst>
          </p:cNvPr>
          <p:cNvSpPr txBox="1"/>
          <p:nvPr/>
        </p:nvSpPr>
        <p:spPr>
          <a:xfrm>
            <a:off x="271606" y="6590926"/>
            <a:ext cx="361440" cy="246221"/>
          </a:xfrm>
          <a:prstGeom prst="rect">
            <a:avLst/>
          </a:prstGeom>
          <a:noFill/>
        </p:spPr>
        <p:txBody>
          <a:bodyPr wrap="square" rtlCol="0">
            <a:spAutoFit/>
          </a:bodyPr>
          <a:lstStyle/>
          <a:p>
            <a:r>
              <a:rPr lang="en-US" sz="1000" b="1" dirty="0"/>
              <a:t>15</a:t>
            </a:r>
          </a:p>
        </p:txBody>
      </p:sp>
    </p:spTree>
    <p:extLst>
      <p:ext uri="{BB962C8B-B14F-4D97-AF65-F5344CB8AC3E}">
        <p14:creationId xmlns:p14="http://schemas.microsoft.com/office/powerpoint/2010/main" val="1529458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5EEBE6-4D4D-4236-BC9D-42B1E1DDAC54}"/>
              </a:ext>
            </a:extLst>
          </p:cNvPr>
          <p:cNvSpPr>
            <a:spLocks noGrp="1"/>
          </p:cNvSpPr>
          <p:nvPr>
            <p:ph type="title"/>
          </p:nvPr>
        </p:nvSpPr>
        <p:spPr/>
        <p:txBody>
          <a:bodyPr/>
          <a:lstStyle/>
          <a:p>
            <a:r>
              <a:rPr lang="en-US" dirty="0">
                <a:solidFill>
                  <a:schemeClr val="accent3">
                    <a:lumMod val="75000"/>
                  </a:schemeClr>
                </a:solidFill>
              </a:rPr>
              <a:t>Next Steps </a:t>
            </a:r>
          </a:p>
        </p:txBody>
      </p:sp>
      <p:sp>
        <p:nvSpPr>
          <p:cNvPr id="6" name="Content Placeholder 5">
            <a:extLst>
              <a:ext uri="{FF2B5EF4-FFF2-40B4-BE49-F238E27FC236}">
                <a16:creationId xmlns:a16="http://schemas.microsoft.com/office/drawing/2014/main" id="{4CB0DD9C-B972-D288-C250-D4AB4A90520F}"/>
              </a:ext>
            </a:extLst>
          </p:cNvPr>
          <p:cNvSpPr>
            <a:spLocks noGrp="1"/>
          </p:cNvSpPr>
          <p:nvPr>
            <p:ph sz="half" idx="1"/>
          </p:nvPr>
        </p:nvSpPr>
        <p:spPr>
          <a:xfrm>
            <a:off x="838200" y="1825625"/>
            <a:ext cx="10881946" cy="4351338"/>
          </a:xfrm>
        </p:spPr>
        <p:txBody>
          <a:bodyPr/>
          <a:lstStyle/>
          <a:p>
            <a:r>
              <a:rPr lang="en-US" dirty="0" smtClean="0"/>
              <a:t>Program </a:t>
            </a:r>
            <a:r>
              <a:rPr lang="en-US" dirty="0"/>
              <a:t>staff will continue to engage private sector and government partners with expertise and interest in the EV space.</a:t>
            </a:r>
          </a:p>
          <a:p>
            <a:r>
              <a:rPr lang="en-US" dirty="0" smtClean="0"/>
              <a:t>The </a:t>
            </a:r>
            <a:r>
              <a:rPr lang="en-US" dirty="0"/>
              <a:t>recent agreement with Scout Motors only increases the salience of this topic in ensuring South Carolina has a competitive workforce as the automotive industry transitions to electric vehicles.</a:t>
            </a:r>
          </a:p>
        </p:txBody>
      </p:sp>
      <p:sp>
        <p:nvSpPr>
          <p:cNvPr id="2" name="TextBox 1">
            <a:extLst>
              <a:ext uri="{FF2B5EF4-FFF2-40B4-BE49-F238E27FC236}">
                <a16:creationId xmlns:a16="http://schemas.microsoft.com/office/drawing/2014/main" id="{03CCAE82-B4AA-F1B3-5C21-AAB5B6BB6134}"/>
              </a:ext>
            </a:extLst>
          </p:cNvPr>
          <p:cNvSpPr txBox="1"/>
          <p:nvPr/>
        </p:nvSpPr>
        <p:spPr>
          <a:xfrm>
            <a:off x="271606" y="6590926"/>
            <a:ext cx="361440" cy="246221"/>
          </a:xfrm>
          <a:prstGeom prst="rect">
            <a:avLst/>
          </a:prstGeom>
          <a:noFill/>
        </p:spPr>
        <p:txBody>
          <a:bodyPr wrap="square" rtlCol="0">
            <a:spAutoFit/>
          </a:bodyPr>
          <a:lstStyle/>
          <a:p>
            <a:r>
              <a:rPr lang="en-US" sz="1000" b="1" dirty="0"/>
              <a:t>14</a:t>
            </a:r>
          </a:p>
        </p:txBody>
      </p:sp>
    </p:spTree>
    <p:extLst>
      <p:ext uri="{BB962C8B-B14F-4D97-AF65-F5344CB8AC3E}">
        <p14:creationId xmlns:p14="http://schemas.microsoft.com/office/powerpoint/2010/main" val="1442076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1EEC0-CB33-4A44-9CB2-0B2CF3625753}"/>
              </a:ext>
            </a:extLst>
          </p:cNvPr>
          <p:cNvSpPr>
            <a:spLocks noGrp="1"/>
          </p:cNvSpPr>
          <p:nvPr>
            <p:ph type="title"/>
          </p:nvPr>
        </p:nvSpPr>
        <p:spPr>
          <a:xfrm>
            <a:off x="838200" y="365125"/>
            <a:ext cx="10515600" cy="760981"/>
          </a:xfrm>
        </p:spPr>
        <p:txBody>
          <a:bodyPr>
            <a:normAutofit/>
          </a:bodyPr>
          <a:lstStyle/>
          <a:p>
            <a:r>
              <a:rPr lang="en-US" dirty="0"/>
              <a:t>Background on Executive Order 2022-31</a:t>
            </a:r>
          </a:p>
        </p:txBody>
      </p:sp>
      <p:sp>
        <p:nvSpPr>
          <p:cNvPr id="13" name="TextBox 12">
            <a:extLst>
              <a:ext uri="{FF2B5EF4-FFF2-40B4-BE49-F238E27FC236}">
                <a16:creationId xmlns:a16="http://schemas.microsoft.com/office/drawing/2014/main" id="{E95010CA-ADEF-47B1-A6BB-DAB9D1FA4141}"/>
              </a:ext>
            </a:extLst>
          </p:cNvPr>
          <p:cNvSpPr txBox="1"/>
          <p:nvPr/>
        </p:nvSpPr>
        <p:spPr>
          <a:xfrm>
            <a:off x="271606" y="6590926"/>
            <a:ext cx="26255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rgbClr val="264773"/>
                </a:solidFill>
                <a:latin typeface="Franklin Gothic Medium"/>
              </a:rPr>
              <a:t>2</a:t>
            </a:r>
            <a:endParaRPr kumimoji="0" lang="en-US" sz="1000" b="1" i="0" u="none" strike="noStrike" kern="1200" cap="none" spc="0" normalizeH="0" baseline="0" noProof="0" dirty="0">
              <a:ln>
                <a:noFill/>
              </a:ln>
              <a:solidFill>
                <a:srgbClr val="264773"/>
              </a:solidFill>
              <a:effectLst/>
              <a:uLnTx/>
              <a:uFillTx/>
              <a:latin typeface="Franklin Gothic Medium"/>
              <a:ea typeface="+mn-ea"/>
              <a:cs typeface="+mn-cs"/>
            </a:endParaRPr>
          </a:p>
        </p:txBody>
      </p:sp>
      <p:sp>
        <p:nvSpPr>
          <p:cNvPr id="4" name="Content Placeholder 4">
            <a:extLst>
              <a:ext uri="{FF2B5EF4-FFF2-40B4-BE49-F238E27FC236}">
                <a16:creationId xmlns:a16="http://schemas.microsoft.com/office/drawing/2014/main" id="{4561752A-D28E-FCFF-E550-F94FF166D3B9}"/>
              </a:ext>
            </a:extLst>
          </p:cNvPr>
          <p:cNvSpPr>
            <a:spLocks noGrp="1"/>
          </p:cNvSpPr>
          <p:nvPr>
            <p:ph idx="1"/>
          </p:nvPr>
        </p:nvSpPr>
        <p:spPr>
          <a:xfrm>
            <a:off x="838200" y="1825625"/>
            <a:ext cx="10515600" cy="4351338"/>
          </a:xfrm>
        </p:spPr>
        <p:txBody>
          <a:bodyPr/>
          <a:lstStyle/>
          <a:p>
            <a:r>
              <a:rPr lang="en-US" dirty="0"/>
              <a:t>Three DEW requirements:</a:t>
            </a:r>
          </a:p>
          <a:p>
            <a:pPr lvl="1"/>
            <a:r>
              <a:rPr lang="en-US" dirty="0"/>
              <a:t>Evaluate the state’s existing and anticipate EV-related workforce availability and capacity needs.</a:t>
            </a:r>
          </a:p>
          <a:p>
            <a:pPr lvl="1"/>
            <a:r>
              <a:rPr lang="en-US" dirty="0"/>
              <a:t>Conduct a comprehensive and detailed supply-gap analysis of the EV ecosystem, </a:t>
            </a:r>
            <a:r>
              <a:rPr lang="en-US" b="1" i="1" dirty="0"/>
              <a:t>in consultation with the business community, industry stakeholders, education providers, and other state agencies and departments. </a:t>
            </a:r>
          </a:p>
          <a:p>
            <a:pPr lvl="1"/>
            <a:r>
              <a:rPr lang="en-US" dirty="0"/>
              <a:t>Identify and report any recommended statutory or regulatory changes or enhancements related to the state’s existing workforce development. </a:t>
            </a:r>
          </a:p>
          <a:p>
            <a:pPr lvl="1"/>
            <a:endParaRPr lang="en-US" dirty="0"/>
          </a:p>
          <a:p>
            <a:endParaRPr lang="en-US" dirty="0"/>
          </a:p>
          <a:p>
            <a:pPr lvl="1"/>
            <a:endParaRPr lang="en-US" dirty="0"/>
          </a:p>
        </p:txBody>
      </p:sp>
    </p:spTree>
    <p:extLst>
      <p:ext uri="{BB962C8B-B14F-4D97-AF65-F5344CB8AC3E}">
        <p14:creationId xmlns:p14="http://schemas.microsoft.com/office/powerpoint/2010/main" val="2873118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1EEC0-CB33-4A44-9CB2-0B2CF3625753}"/>
              </a:ext>
            </a:extLst>
          </p:cNvPr>
          <p:cNvSpPr>
            <a:spLocks noGrp="1"/>
          </p:cNvSpPr>
          <p:nvPr>
            <p:ph type="title"/>
          </p:nvPr>
        </p:nvSpPr>
        <p:spPr>
          <a:xfrm>
            <a:off x="838200" y="365125"/>
            <a:ext cx="10515600" cy="760981"/>
          </a:xfrm>
        </p:spPr>
        <p:txBody>
          <a:bodyPr>
            <a:normAutofit/>
          </a:bodyPr>
          <a:lstStyle/>
          <a:p>
            <a:r>
              <a:rPr lang="en-US" dirty="0"/>
              <a:t>Today’s Goals</a:t>
            </a:r>
          </a:p>
        </p:txBody>
      </p:sp>
      <p:sp>
        <p:nvSpPr>
          <p:cNvPr id="13" name="TextBox 12">
            <a:extLst>
              <a:ext uri="{FF2B5EF4-FFF2-40B4-BE49-F238E27FC236}">
                <a16:creationId xmlns:a16="http://schemas.microsoft.com/office/drawing/2014/main" id="{E95010CA-ADEF-47B1-A6BB-DAB9D1FA4141}"/>
              </a:ext>
            </a:extLst>
          </p:cNvPr>
          <p:cNvSpPr txBox="1"/>
          <p:nvPr/>
        </p:nvSpPr>
        <p:spPr>
          <a:xfrm>
            <a:off x="271606" y="6590926"/>
            <a:ext cx="26255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264773"/>
                </a:solidFill>
                <a:effectLst/>
                <a:uLnTx/>
                <a:uFillTx/>
                <a:latin typeface="Franklin Gothic Medium"/>
                <a:ea typeface="+mn-ea"/>
                <a:cs typeface="+mn-cs"/>
              </a:rPr>
              <a:t>3</a:t>
            </a:r>
          </a:p>
        </p:txBody>
      </p:sp>
      <p:sp>
        <p:nvSpPr>
          <p:cNvPr id="4" name="Content Placeholder 4">
            <a:extLst>
              <a:ext uri="{FF2B5EF4-FFF2-40B4-BE49-F238E27FC236}">
                <a16:creationId xmlns:a16="http://schemas.microsoft.com/office/drawing/2014/main" id="{4561752A-D28E-FCFF-E550-F94FF166D3B9}"/>
              </a:ext>
            </a:extLst>
          </p:cNvPr>
          <p:cNvSpPr>
            <a:spLocks noGrp="1"/>
          </p:cNvSpPr>
          <p:nvPr>
            <p:ph idx="1"/>
          </p:nvPr>
        </p:nvSpPr>
        <p:spPr>
          <a:xfrm>
            <a:off x="838200" y="1825625"/>
            <a:ext cx="10515600" cy="4351338"/>
          </a:xfrm>
        </p:spPr>
        <p:txBody>
          <a:bodyPr>
            <a:normAutofit/>
          </a:bodyPr>
          <a:lstStyle/>
          <a:p>
            <a:r>
              <a:rPr lang="en-US" dirty="0"/>
              <a:t>Present findings of EV workforce study</a:t>
            </a:r>
          </a:p>
          <a:p>
            <a:pPr lvl="1"/>
            <a:r>
              <a:rPr lang="en-US" dirty="0"/>
              <a:t>Industry scope</a:t>
            </a:r>
          </a:p>
          <a:p>
            <a:pPr lvl="1"/>
            <a:r>
              <a:rPr lang="en-US" dirty="0"/>
              <a:t>Primary EV occupations</a:t>
            </a:r>
          </a:p>
          <a:p>
            <a:pPr lvl="2"/>
            <a:r>
              <a:rPr lang="en-US" dirty="0"/>
              <a:t>Current openings </a:t>
            </a:r>
          </a:p>
          <a:p>
            <a:pPr lvl="2"/>
            <a:r>
              <a:rPr lang="en-US" dirty="0"/>
              <a:t>Program completions </a:t>
            </a:r>
          </a:p>
          <a:p>
            <a:pPr lvl="2"/>
            <a:r>
              <a:rPr lang="en-US" dirty="0"/>
              <a:t>Gaps in demand/supply</a:t>
            </a:r>
          </a:p>
          <a:p>
            <a:pPr lvl="1"/>
            <a:r>
              <a:rPr lang="en-US" dirty="0"/>
              <a:t>Workforce availability</a:t>
            </a:r>
          </a:p>
          <a:p>
            <a:pPr lvl="1"/>
            <a:r>
              <a:rPr lang="en-US" dirty="0"/>
              <a:t>Recommended workforce development strategies</a:t>
            </a:r>
          </a:p>
          <a:p>
            <a:r>
              <a:rPr lang="en-US" dirty="0"/>
              <a:t>Obtain </a:t>
            </a:r>
            <a:r>
              <a:rPr lang="en-US" dirty="0" smtClean="0"/>
              <a:t>input </a:t>
            </a:r>
            <a:r>
              <a:rPr lang="en-US" dirty="0"/>
              <a:t>on the results</a:t>
            </a:r>
          </a:p>
          <a:p>
            <a:pPr marL="0" indent="0">
              <a:buNone/>
            </a:pPr>
            <a:endParaRPr lang="en-US" dirty="0"/>
          </a:p>
          <a:p>
            <a:pPr lvl="1"/>
            <a:endParaRPr lang="en-US" dirty="0"/>
          </a:p>
        </p:txBody>
      </p:sp>
    </p:spTree>
    <p:extLst>
      <p:ext uri="{BB962C8B-B14F-4D97-AF65-F5344CB8AC3E}">
        <p14:creationId xmlns:p14="http://schemas.microsoft.com/office/powerpoint/2010/main" val="3624506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15AD9-D0B2-43AB-BDAF-9B8584032361}"/>
              </a:ext>
            </a:extLst>
          </p:cNvPr>
          <p:cNvSpPr>
            <a:spLocks noGrp="1"/>
          </p:cNvSpPr>
          <p:nvPr>
            <p:ph type="title"/>
          </p:nvPr>
        </p:nvSpPr>
        <p:spPr/>
        <p:txBody>
          <a:bodyPr/>
          <a:lstStyle/>
          <a:p>
            <a:r>
              <a:rPr lang="en-US" dirty="0">
                <a:solidFill>
                  <a:schemeClr val="accent1">
                    <a:lumMod val="40000"/>
                    <a:lumOff val="60000"/>
                  </a:schemeClr>
                </a:solidFill>
              </a:rPr>
              <a:t>Defining the Industry</a:t>
            </a:r>
          </a:p>
        </p:txBody>
      </p:sp>
      <p:sp>
        <p:nvSpPr>
          <p:cNvPr id="4" name="TextBox 3">
            <a:extLst>
              <a:ext uri="{FF2B5EF4-FFF2-40B4-BE49-F238E27FC236}">
                <a16:creationId xmlns:a16="http://schemas.microsoft.com/office/drawing/2014/main" id="{00CB85F5-26D8-4114-AB87-D6F3585913E9}"/>
              </a:ext>
            </a:extLst>
          </p:cNvPr>
          <p:cNvSpPr txBox="1"/>
          <p:nvPr/>
        </p:nvSpPr>
        <p:spPr>
          <a:xfrm>
            <a:off x="271606" y="6608343"/>
            <a:ext cx="262550" cy="246221"/>
          </a:xfrm>
          <a:prstGeom prst="rect">
            <a:avLst/>
          </a:prstGeom>
          <a:noFill/>
        </p:spPr>
        <p:txBody>
          <a:bodyPr wrap="square" rtlCol="0">
            <a:spAutoFit/>
          </a:bodyPr>
          <a:lstStyle/>
          <a:p>
            <a:r>
              <a:rPr lang="en-US" sz="1000" b="1" dirty="0"/>
              <a:t>4</a:t>
            </a:r>
          </a:p>
        </p:txBody>
      </p:sp>
      <p:sp>
        <p:nvSpPr>
          <p:cNvPr id="5" name="Content Placeholder 4">
            <a:extLst>
              <a:ext uri="{FF2B5EF4-FFF2-40B4-BE49-F238E27FC236}">
                <a16:creationId xmlns:a16="http://schemas.microsoft.com/office/drawing/2014/main" id="{D01CA17B-C51A-31EC-E16C-845D5C590CEA}"/>
              </a:ext>
            </a:extLst>
          </p:cNvPr>
          <p:cNvSpPr>
            <a:spLocks noGrp="1"/>
          </p:cNvSpPr>
          <p:nvPr>
            <p:ph idx="1"/>
          </p:nvPr>
        </p:nvSpPr>
        <p:spPr/>
        <p:txBody>
          <a:bodyPr>
            <a:noAutofit/>
          </a:bodyPr>
          <a:lstStyle/>
          <a:p>
            <a:pPr>
              <a:lnSpc>
                <a:spcPct val="100000"/>
              </a:lnSpc>
              <a:spcBef>
                <a:spcPts val="0"/>
              </a:spcBef>
            </a:pPr>
            <a:r>
              <a:rPr lang="en-US" dirty="0"/>
              <a:t>There is no standard definition of the EV industry. </a:t>
            </a:r>
          </a:p>
          <a:p>
            <a:pPr lvl="1">
              <a:lnSpc>
                <a:spcPct val="100000"/>
              </a:lnSpc>
              <a:spcBef>
                <a:spcPts val="0"/>
              </a:spcBef>
            </a:pPr>
            <a:r>
              <a:rPr lang="en-US" dirty="0"/>
              <a:t>As such, there is limited data available.</a:t>
            </a:r>
          </a:p>
          <a:p>
            <a:pPr lvl="1">
              <a:lnSpc>
                <a:spcPct val="100000"/>
              </a:lnSpc>
              <a:spcBef>
                <a:spcPts val="0"/>
              </a:spcBef>
            </a:pPr>
            <a:r>
              <a:rPr lang="en-US" dirty="0"/>
              <a:t>EV data is intermixed with other traditional sectors.</a:t>
            </a:r>
          </a:p>
          <a:p>
            <a:pPr>
              <a:lnSpc>
                <a:spcPct val="100000"/>
              </a:lnSpc>
              <a:spcBef>
                <a:spcPts val="0"/>
              </a:spcBef>
            </a:pPr>
            <a:endParaRPr lang="en-US" dirty="0"/>
          </a:p>
          <a:p>
            <a:pPr>
              <a:lnSpc>
                <a:spcPct val="100000"/>
              </a:lnSpc>
              <a:spcBef>
                <a:spcPts val="0"/>
              </a:spcBef>
            </a:pPr>
            <a:r>
              <a:rPr lang="en-US" dirty="0"/>
              <a:t>In general, the EV workforce is likely to engage in four areas:</a:t>
            </a:r>
          </a:p>
          <a:p>
            <a:pPr marL="971550" lvl="2" indent="-514350">
              <a:lnSpc>
                <a:spcPct val="100000"/>
              </a:lnSpc>
              <a:spcBef>
                <a:spcPts val="0"/>
              </a:spcBef>
              <a:buFont typeface="+mj-lt"/>
              <a:buAutoNum type="arabicPeriod"/>
            </a:pPr>
            <a:r>
              <a:rPr lang="en-US" sz="2400" dirty="0"/>
              <a:t>Vehicle manufacturing</a:t>
            </a:r>
          </a:p>
          <a:p>
            <a:pPr marL="971550" lvl="2" indent="-514350">
              <a:lnSpc>
                <a:spcPct val="100000"/>
              </a:lnSpc>
              <a:spcBef>
                <a:spcPts val="0"/>
              </a:spcBef>
              <a:buFont typeface="+mj-lt"/>
              <a:buAutoNum type="arabicPeriod"/>
            </a:pPr>
            <a:r>
              <a:rPr lang="en-US" sz="2400" dirty="0"/>
              <a:t>Battery manufacturing</a:t>
            </a:r>
          </a:p>
          <a:p>
            <a:pPr marL="971550" lvl="2" indent="-514350">
              <a:lnSpc>
                <a:spcPct val="100000"/>
              </a:lnSpc>
              <a:spcBef>
                <a:spcPts val="0"/>
              </a:spcBef>
              <a:buFont typeface="+mj-lt"/>
              <a:buAutoNum type="arabicPeriod"/>
            </a:pPr>
            <a:r>
              <a:rPr lang="en-US" sz="2400" dirty="0"/>
              <a:t>Service/maintenance work</a:t>
            </a:r>
          </a:p>
          <a:p>
            <a:pPr marL="971550" lvl="2" indent="-514350">
              <a:lnSpc>
                <a:spcPct val="100000"/>
              </a:lnSpc>
              <a:spcBef>
                <a:spcPts val="0"/>
              </a:spcBef>
              <a:buFont typeface="+mj-lt"/>
              <a:buAutoNum type="arabicPeriod"/>
            </a:pPr>
            <a:r>
              <a:rPr lang="en-US" sz="2400" dirty="0"/>
              <a:t>Infrastructure</a:t>
            </a:r>
          </a:p>
          <a:p>
            <a:pPr marL="1143000" lvl="4">
              <a:lnSpc>
                <a:spcPct val="100000"/>
              </a:lnSpc>
              <a:spcBef>
                <a:spcPts val="0"/>
              </a:spcBef>
            </a:pPr>
            <a:r>
              <a:rPr lang="en-US" sz="2200" dirty="0"/>
              <a:t>Charging stations</a:t>
            </a:r>
          </a:p>
          <a:p>
            <a:pPr marL="1143000" lvl="3">
              <a:lnSpc>
                <a:spcPct val="100000"/>
              </a:lnSpc>
              <a:spcBef>
                <a:spcPts val="0"/>
              </a:spcBef>
            </a:pPr>
            <a:r>
              <a:rPr lang="en-US" sz="2200" dirty="0"/>
              <a:t>Utility work associated with increased electricity demand </a:t>
            </a:r>
          </a:p>
        </p:txBody>
      </p:sp>
    </p:spTree>
    <p:extLst>
      <p:ext uri="{BB962C8B-B14F-4D97-AF65-F5344CB8AC3E}">
        <p14:creationId xmlns:p14="http://schemas.microsoft.com/office/powerpoint/2010/main" val="3762983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BFE3C-19AA-4690-858F-0EE1D4DBB50A}"/>
              </a:ext>
            </a:extLst>
          </p:cNvPr>
          <p:cNvSpPr>
            <a:spLocks noGrp="1"/>
          </p:cNvSpPr>
          <p:nvPr>
            <p:ph type="title"/>
          </p:nvPr>
        </p:nvSpPr>
        <p:spPr/>
        <p:txBody>
          <a:bodyPr>
            <a:normAutofit/>
          </a:bodyPr>
          <a:lstStyle/>
          <a:p>
            <a:r>
              <a:rPr lang="en-US" dirty="0">
                <a:solidFill>
                  <a:schemeClr val="accent1">
                    <a:lumMod val="40000"/>
                    <a:lumOff val="60000"/>
                  </a:schemeClr>
                </a:solidFill>
              </a:rPr>
              <a:t>SC Private Employment by EV-Related Industry</a:t>
            </a:r>
          </a:p>
        </p:txBody>
      </p:sp>
      <p:sp>
        <p:nvSpPr>
          <p:cNvPr id="4" name="Slide Number Placeholder 3"/>
          <p:cNvSpPr>
            <a:spLocks noGrp="1"/>
          </p:cNvSpPr>
          <p:nvPr>
            <p:ph type="sldNum" sz="quarter" idx="4294967295"/>
          </p:nvPr>
        </p:nvSpPr>
        <p:spPr/>
        <p:txBody>
          <a:bodyPr/>
          <a:lstStyle/>
          <a:p>
            <a:fld id="{F7177E80-0C6D-4A85-86EA-701037B2C2E4}" type="slidenum">
              <a:rPr lang="en-US" smtClean="0"/>
              <a:t>5</a:t>
            </a:fld>
            <a:endParaRPr lang="en-US"/>
          </a:p>
        </p:txBody>
      </p:sp>
      <p:sp>
        <p:nvSpPr>
          <p:cNvPr id="10" name="TextBox 9">
            <a:extLst>
              <a:ext uri="{FF2B5EF4-FFF2-40B4-BE49-F238E27FC236}">
                <a16:creationId xmlns:a16="http://schemas.microsoft.com/office/drawing/2014/main" id="{3FCA2F3B-9C98-4D30-8173-E43F545DFAFB}"/>
              </a:ext>
            </a:extLst>
          </p:cNvPr>
          <p:cNvSpPr txBox="1"/>
          <p:nvPr/>
        </p:nvSpPr>
        <p:spPr>
          <a:xfrm>
            <a:off x="3255256" y="6277302"/>
            <a:ext cx="5681486" cy="523220"/>
          </a:xfrm>
          <a:prstGeom prst="rect">
            <a:avLst/>
          </a:prstGeom>
          <a:noFill/>
        </p:spPr>
        <p:txBody>
          <a:bodyPr wrap="square">
            <a:spAutoFit/>
          </a:bodyPr>
          <a:lstStyle/>
          <a:p>
            <a:pPr algn="ctr"/>
            <a:r>
              <a:rPr lang="en-US" sz="1400" i="1" dirty="0">
                <a:cs typeface="Calibri" panose="020F0502020204030204" pitchFamily="34" charset="0"/>
              </a:rPr>
              <a:t>Source: Quarterly Census of Employment and Wages. 2021 data are preliminary. Lightcast data used when QCEW records are suppressed.</a:t>
            </a:r>
          </a:p>
        </p:txBody>
      </p:sp>
      <p:sp>
        <p:nvSpPr>
          <p:cNvPr id="12" name="TextBox 11">
            <a:extLst>
              <a:ext uri="{FF2B5EF4-FFF2-40B4-BE49-F238E27FC236}">
                <a16:creationId xmlns:a16="http://schemas.microsoft.com/office/drawing/2014/main" id="{07ECCAC9-38CA-4A74-B45D-BB280FF3B860}"/>
              </a:ext>
            </a:extLst>
          </p:cNvPr>
          <p:cNvSpPr txBox="1"/>
          <p:nvPr/>
        </p:nvSpPr>
        <p:spPr>
          <a:xfrm>
            <a:off x="1559362" y="5075118"/>
            <a:ext cx="9073275" cy="1077218"/>
          </a:xfrm>
          <a:prstGeom prst="rect">
            <a:avLst/>
          </a:prstGeom>
          <a:noFill/>
        </p:spPr>
        <p:txBody>
          <a:bodyPr wrap="square">
            <a:spAutoFit/>
          </a:bodyPr>
          <a:lstStyle/>
          <a:p>
            <a:pPr algn="just"/>
            <a:r>
              <a:rPr lang="en-US" sz="1600" dirty="0">
                <a:solidFill>
                  <a:schemeClr val="tx2"/>
                </a:solidFill>
                <a:cs typeface="Calibri" panose="020F0502020204030204" pitchFamily="34" charset="0"/>
              </a:rPr>
              <a:t>Note: EV activity is contained within these sectors. For example, production of Volvo and BMW internal combustion engine (ICE) vehicles currently appears in Vehicle Manufacturing. There is currently no way to differentiate EV and ICE in the Bureau of Labor Statistics (BLS) data. Similarly, 33591 contains all Battery Manufacturing employment, which could include plants making batteries for non-EV purposes.</a:t>
            </a:r>
            <a:endParaRPr lang="en-US" sz="1200" dirty="0">
              <a:cs typeface="Calibri" panose="020F0502020204030204" pitchFamily="34" charset="0"/>
            </a:endParaRPr>
          </a:p>
        </p:txBody>
      </p:sp>
      <p:graphicFrame>
        <p:nvGraphicFramePr>
          <p:cNvPr id="13" name="Table 12">
            <a:extLst>
              <a:ext uri="{FF2B5EF4-FFF2-40B4-BE49-F238E27FC236}">
                <a16:creationId xmlns:a16="http://schemas.microsoft.com/office/drawing/2014/main" id="{F5BCB37E-335A-490C-BE5E-90C2CFD04E96}"/>
              </a:ext>
            </a:extLst>
          </p:cNvPr>
          <p:cNvGraphicFramePr>
            <a:graphicFrameLocks noGrp="1"/>
          </p:cNvGraphicFramePr>
          <p:nvPr>
            <p:extLst>
              <p:ext uri="{D42A27DB-BD31-4B8C-83A1-F6EECF244321}">
                <p14:modId xmlns:p14="http://schemas.microsoft.com/office/powerpoint/2010/main" val="3825295506"/>
              </p:ext>
            </p:extLst>
          </p:nvPr>
        </p:nvGraphicFramePr>
        <p:xfrm>
          <a:off x="838199" y="1426185"/>
          <a:ext cx="10159530" cy="3228104"/>
        </p:xfrm>
        <a:graphic>
          <a:graphicData uri="http://schemas.openxmlformats.org/drawingml/2006/table">
            <a:tbl>
              <a:tblPr firstRow="1" bandRow="1">
                <a:tableStyleId>{5C22544A-7EE6-4342-B048-85BDC9FD1C3A}</a:tableStyleId>
              </a:tblPr>
              <a:tblGrid>
                <a:gridCol w="2417932">
                  <a:extLst>
                    <a:ext uri="{9D8B030D-6E8A-4147-A177-3AD203B41FA5}">
                      <a16:colId xmlns:a16="http://schemas.microsoft.com/office/drawing/2014/main" val="1201419111"/>
                    </a:ext>
                  </a:extLst>
                </a:gridCol>
                <a:gridCol w="1633073">
                  <a:extLst>
                    <a:ext uri="{9D8B030D-6E8A-4147-A177-3AD203B41FA5}">
                      <a16:colId xmlns:a16="http://schemas.microsoft.com/office/drawing/2014/main" val="1058503827"/>
                    </a:ext>
                  </a:extLst>
                </a:gridCol>
                <a:gridCol w="1637414">
                  <a:extLst>
                    <a:ext uri="{9D8B030D-6E8A-4147-A177-3AD203B41FA5}">
                      <a16:colId xmlns:a16="http://schemas.microsoft.com/office/drawing/2014/main" val="1799184884"/>
                    </a:ext>
                  </a:extLst>
                </a:gridCol>
                <a:gridCol w="1499190">
                  <a:extLst>
                    <a:ext uri="{9D8B030D-6E8A-4147-A177-3AD203B41FA5}">
                      <a16:colId xmlns:a16="http://schemas.microsoft.com/office/drawing/2014/main" val="1471644766"/>
                    </a:ext>
                  </a:extLst>
                </a:gridCol>
                <a:gridCol w="1696014">
                  <a:extLst>
                    <a:ext uri="{9D8B030D-6E8A-4147-A177-3AD203B41FA5}">
                      <a16:colId xmlns:a16="http://schemas.microsoft.com/office/drawing/2014/main" val="1577657147"/>
                    </a:ext>
                  </a:extLst>
                </a:gridCol>
                <a:gridCol w="1275907">
                  <a:extLst>
                    <a:ext uri="{9D8B030D-6E8A-4147-A177-3AD203B41FA5}">
                      <a16:colId xmlns:a16="http://schemas.microsoft.com/office/drawing/2014/main" val="1828213073"/>
                    </a:ext>
                  </a:extLst>
                </a:gridCol>
              </a:tblGrid>
              <a:tr h="578426">
                <a:tc>
                  <a:txBody>
                    <a:bodyPr/>
                    <a:lstStyle/>
                    <a:p>
                      <a:pPr algn="ctr"/>
                      <a:endParaRPr lang="en-US" dirty="0">
                        <a:solidFill>
                          <a:schemeClr val="bg1"/>
                        </a:solidFill>
                      </a:endParaRPr>
                    </a:p>
                  </a:txBody>
                  <a:tcPr anchor="ctr">
                    <a:solidFill>
                      <a:schemeClr val="accent1"/>
                    </a:solidFill>
                  </a:tcPr>
                </a:tc>
                <a:tc>
                  <a:txBody>
                    <a:bodyPr/>
                    <a:lstStyle/>
                    <a:p>
                      <a:pPr algn="ctr"/>
                      <a:r>
                        <a:rPr lang="en-US" dirty="0">
                          <a:solidFill>
                            <a:schemeClr val="bg1"/>
                          </a:solidFill>
                          <a:latin typeface="Franklin Gothic Medium" panose="020B0603020102020204" pitchFamily="34" charset="0"/>
                        </a:rPr>
                        <a:t>Motor Vehicle Manufacturing</a:t>
                      </a:r>
                    </a:p>
                    <a:p>
                      <a:pPr algn="ctr"/>
                      <a:r>
                        <a:rPr lang="en-US" dirty="0">
                          <a:solidFill>
                            <a:schemeClr val="bg1"/>
                          </a:solidFill>
                          <a:latin typeface="Franklin Gothic Medium" panose="020B0603020102020204" pitchFamily="34" charset="0"/>
                        </a:rPr>
                        <a:t>(NAICS 3361)</a:t>
                      </a: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aseline="0" dirty="0">
                          <a:solidFill>
                            <a:schemeClr val="bg1"/>
                          </a:solidFill>
                          <a:latin typeface="Franklin Gothic Medium" panose="020B0603020102020204" pitchFamily="34" charset="0"/>
                        </a:rPr>
                        <a:t>Battery Manufacturing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aseline="0" dirty="0">
                          <a:solidFill>
                            <a:schemeClr val="bg1"/>
                          </a:solidFill>
                          <a:latin typeface="Franklin Gothic Medium" panose="020B0603020102020204" pitchFamily="34" charset="0"/>
                        </a:rPr>
                        <a:t>(33591)</a:t>
                      </a:r>
                    </a:p>
                  </a:txBody>
                  <a:tcPr anchor="ctr">
                    <a:solidFill>
                      <a:schemeClr val="accent1"/>
                    </a:solidFill>
                  </a:tcPr>
                </a:tc>
                <a:tc>
                  <a:txBody>
                    <a:bodyPr/>
                    <a:lstStyle/>
                    <a:p>
                      <a:pPr algn="ctr"/>
                      <a:r>
                        <a:rPr lang="en-US" dirty="0">
                          <a:solidFill>
                            <a:schemeClr val="bg1"/>
                          </a:solidFill>
                          <a:latin typeface="Franklin Gothic Medium" panose="020B0603020102020204" pitchFamily="34" charset="0"/>
                        </a:rPr>
                        <a:t>Automotive Elec. Repair</a:t>
                      </a:r>
                    </a:p>
                    <a:p>
                      <a:pPr algn="ctr"/>
                      <a:r>
                        <a:rPr lang="en-US" dirty="0">
                          <a:solidFill>
                            <a:schemeClr val="bg1"/>
                          </a:solidFill>
                          <a:latin typeface="Franklin Gothic Medium" panose="020B0603020102020204" pitchFamily="34" charset="0"/>
                        </a:rPr>
                        <a:t>(811118)</a:t>
                      </a:r>
                    </a:p>
                  </a:txBody>
                  <a:tcPr anchor="ctr">
                    <a:solidFill>
                      <a:schemeClr val="accent1"/>
                    </a:solidFill>
                  </a:tcPr>
                </a:tc>
                <a:tc>
                  <a:txBody>
                    <a:bodyPr/>
                    <a:lstStyle/>
                    <a:p>
                      <a:pPr algn="ctr"/>
                      <a:r>
                        <a:rPr lang="en-US" dirty="0">
                          <a:solidFill>
                            <a:schemeClr val="bg1"/>
                          </a:solidFill>
                          <a:latin typeface="Franklin Gothic Medium" panose="020B0603020102020204" pitchFamily="34" charset="0"/>
                        </a:rPr>
                        <a:t>Infrastructure</a:t>
                      </a:r>
                    </a:p>
                    <a:p>
                      <a:pPr algn="ctr"/>
                      <a:r>
                        <a:rPr lang="en-US" dirty="0">
                          <a:solidFill>
                            <a:schemeClr val="bg1"/>
                          </a:solidFill>
                          <a:latin typeface="Franklin Gothic Medium" panose="020B0603020102020204" pitchFamily="34" charset="0"/>
                        </a:rPr>
                        <a:t>(335999 &amp; 221122)</a:t>
                      </a:r>
                    </a:p>
                  </a:txBody>
                  <a:tcPr anchor="ctr">
                    <a:solidFill>
                      <a:schemeClr val="accent1"/>
                    </a:solidFill>
                  </a:tcPr>
                </a:tc>
                <a:tc>
                  <a:txBody>
                    <a:bodyPr/>
                    <a:lstStyle/>
                    <a:p>
                      <a:pPr algn="ctr"/>
                      <a:r>
                        <a:rPr lang="en-US" dirty="0">
                          <a:solidFill>
                            <a:schemeClr val="bg1"/>
                          </a:solidFill>
                          <a:latin typeface="Franklin Gothic Medium" panose="020B0603020102020204" pitchFamily="34" charset="0"/>
                        </a:rPr>
                        <a:t>Total</a:t>
                      </a:r>
                      <a:endParaRPr lang="en-US" dirty="0">
                        <a:solidFill>
                          <a:schemeClr val="bg1"/>
                        </a:solidFill>
                        <a:highlight>
                          <a:srgbClr val="FFFF00"/>
                        </a:highlight>
                        <a:latin typeface="Franklin Gothic Medium" panose="020B0603020102020204" pitchFamily="34" charset="0"/>
                      </a:endParaRPr>
                    </a:p>
                  </a:txBody>
                  <a:tcPr anchor="ctr">
                    <a:solidFill>
                      <a:schemeClr val="accent1"/>
                    </a:solidFill>
                  </a:tcPr>
                </a:tc>
                <a:extLst>
                  <a:ext uri="{0D108BD9-81ED-4DB2-BD59-A6C34878D82A}">
                    <a16:rowId xmlns:a16="http://schemas.microsoft.com/office/drawing/2014/main" val="361702241"/>
                  </a:ext>
                </a:extLst>
              </a:tr>
              <a:tr h="578426">
                <a:tc>
                  <a:txBody>
                    <a:bodyPr/>
                    <a:lstStyle/>
                    <a:p>
                      <a:pPr algn="ctr"/>
                      <a:r>
                        <a:rPr lang="en-US" dirty="0">
                          <a:solidFill>
                            <a:schemeClr val="tx2"/>
                          </a:solidFill>
                          <a:latin typeface="Franklin Gothic Medium" panose="020B0603020102020204" pitchFamily="34" charset="0"/>
                        </a:rPr>
                        <a:t>2011 Annual</a:t>
                      </a:r>
                    </a:p>
                  </a:txBody>
                  <a:tcPr anchor="ctr"/>
                </a:tc>
                <a:tc>
                  <a:txBody>
                    <a:bodyPr/>
                    <a:lstStyle/>
                    <a:p>
                      <a:pPr algn="ctr"/>
                      <a:r>
                        <a:rPr lang="en-US" dirty="0">
                          <a:solidFill>
                            <a:schemeClr val="tx2"/>
                          </a:solidFill>
                          <a:latin typeface="Franklin Gothic Medium" panose="020B0603020102020204" pitchFamily="34" charset="0"/>
                        </a:rPr>
                        <a:t>4,784</a:t>
                      </a:r>
                    </a:p>
                  </a:txBody>
                  <a:tcPr anchor="ctr"/>
                </a:tc>
                <a:tc>
                  <a:txBody>
                    <a:bodyPr/>
                    <a:lstStyle/>
                    <a:p>
                      <a:pPr algn="ctr"/>
                      <a:r>
                        <a:rPr lang="en-US" dirty="0">
                          <a:solidFill>
                            <a:schemeClr val="tx2"/>
                          </a:solidFill>
                          <a:latin typeface="Franklin Gothic Medium" panose="020B0603020102020204" pitchFamily="34" charset="0"/>
                        </a:rPr>
                        <a:t>805</a:t>
                      </a:r>
                    </a:p>
                  </a:txBody>
                  <a:tcPr anchor="ctr"/>
                </a:tc>
                <a:tc>
                  <a:txBody>
                    <a:bodyPr/>
                    <a:lstStyle/>
                    <a:p>
                      <a:pPr algn="ctr"/>
                      <a:r>
                        <a:rPr lang="en-US" dirty="0">
                          <a:solidFill>
                            <a:schemeClr val="tx2"/>
                          </a:solidFill>
                          <a:latin typeface="Franklin Gothic Medium" panose="020B0603020102020204" pitchFamily="34" charset="0"/>
                        </a:rPr>
                        <a:t>482</a:t>
                      </a:r>
                    </a:p>
                  </a:txBody>
                  <a:tcPr anchor="ctr"/>
                </a:tc>
                <a:tc>
                  <a:txBody>
                    <a:bodyPr/>
                    <a:lstStyle/>
                    <a:p>
                      <a:pPr algn="ctr"/>
                      <a:r>
                        <a:rPr lang="en-US" dirty="0">
                          <a:solidFill>
                            <a:schemeClr val="tx2"/>
                          </a:solidFill>
                          <a:latin typeface="Franklin Gothic Medium" panose="020B0603020102020204" pitchFamily="34" charset="0"/>
                        </a:rPr>
                        <a:t>2,819</a:t>
                      </a:r>
                    </a:p>
                  </a:txBody>
                  <a:tcPr anchor="ctr"/>
                </a:tc>
                <a:tc>
                  <a:txBody>
                    <a:bodyPr/>
                    <a:lstStyle/>
                    <a:p>
                      <a:pPr algn="ctr"/>
                      <a:r>
                        <a:rPr lang="en-US" dirty="0">
                          <a:solidFill>
                            <a:schemeClr val="tx2"/>
                          </a:solidFill>
                          <a:latin typeface="Franklin Gothic Medium" panose="020B0603020102020204" pitchFamily="34" charset="0"/>
                        </a:rPr>
                        <a:t>8,890+</a:t>
                      </a:r>
                    </a:p>
                  </a:txBody>
                  <a:tcPr anchor="ctr"/>
                </a:tc>
                <a:extLst>
                  <a:ext uri="{0D108BD9-81ED-4DB2-BD59-A6C34878D82A}">
                    <a16:rowId xmlns:a16="http://schemas.microsoft.com/office/drawing/2014/main" val="297495801"/>
                  </a:ext>
                </a:extLst>
              </a:tr>
              <a:tr h="578426">
                <a:tc>
                  <a:txBody>
                    <a:bodyPr/>
                    <a:lstStyle/>
                    <a:p>
                      <a:pPr algn="ctr"/>
                      <a:r>
                        <a:rPr lang="en-US" dirty="0">
                          <a:solidFill>
                            <a:schemeClr val="tx2"/>
                          </a:solidFill>
                          <a:latin typeface="Franklin Gothic Medium" panose="020B0603020102020204" pitchFamily="34" charset="0"/>
                        </a:rPr>
                        <a:t>2019 Annual</a:t>
                      </a:r>
                    </a:p>
                  </a:txBody>
                  <a:tcPr anchor="ctr"/>
                </a:tc>
                <a:tc>
                  <a:txBody>
                    <a:bodyPr/>
                    <a:lstStyle/>
                    <a:p>
                      <a:pPr algn="ctr"/>
                      <a:r>
                        <a:rPr lang="en-US" dirty="0">
                          <a:solidFill>
                            <a:schemeClr val="tx2"/>
                          </a:solidFill>
                          <a:latin typeface="Franklin Gothic Medium" panose="020B0603020102020204" pitchFamily="34" charset="0"/>
                        </a:rPr>
                        <a:t>12,845</a:t>
                      </a:r>
                    </a:p>
                  </a:txBody>
                  <a:tcPr anchor="ctr"/>
                </a:tc>
                <a:tc>
                  <a:txBody>
                    <a:bodyPr/>
                    <a:lstStyle/>
                    <a:p>
                      <a:pPr algn="ctr"/>
                      <a:r>
                        <a:rPr lang="en-US" dirty="0">
                          <a:solidFill>
                            <a:schemeClr val="tx2"/>
                          </a:solidFill>
                          <a:latin typeface="Franklin Gothic Medium" panose="020B0603020102020204" pitchFamily="34" charset="0"/>
                        </a:rPr>
                        <a:t>1,151</a:t>
                      </a:r>
                    </a:p>
                  </a:txBody>
                  <a:tcPr anchor="ctr"/>
                </a:tc>
                <a:tc>
                  <a:txBody>
                    <a:bodyPr/>
                    <a:lstStyle/>
                    <a:p>
                      <a:pPr algn="ctr"/>
                      <a:r>
                        <a:rPr lang="en-US" dirty="0">
                          <a:solidFill>
                            <a:schemeClr val="tx2"/>
                          </a:solidFill>
                          <a:latin typeface="Franklin Gothic Medium" panose="020B0603020102020204" pitchFamily="34" charset="0"/>
                        </a:rPr>
                        <a:t>604</a:t>
                      </a:r>
                    </a:p>
                  </a:txBody>
                  <a:tcPr anchor="ctr"/>
                </a:tc>
                <a:tc>
                  <a:txBody>
                    <a:bodyPr/>
                    <a:lstStyle/>
                    <a:p>
                      <a:pPr algn="ctr"/>
                      <a:r>
                        <a:rPr lang="en-US" dirty="0">
                          <a:solidFill>
                            <a:schemeClr val="tx2"/>
                          </a:solidFill>
                          <a:latin typeface="Franklin Gothic Medium" panose="020B0603020102020204" pitchFamily="34" charset="0"/>
                        </a:rPr>
                        <a:t>3,338</a:t>
                      </a:r>
                    </a:p>
                  </a:txBody>
                  <a:tcPr anchor="ctr"/>
                </a:tc>
                <a:tc>
                  <a:txBody>
                    <a:bodyPr/>
                    <a:lstStyle/>
                    <a:p>
                      <a:pPr algn="ctr"/>
                      <a:r>
                        <a:rPr lang="en-US" dirty="0">
                          <a:solidFill>
                            <a:schemeClr val="tx2"/>
                          </a:solidFill>
                          <a:latin typeface="Franklin Gothic Medium" panose="020B0603020102020204" pitchFamily="34" charset="0"/>
                        </a:rPr>
                        <a:t>17,938+</a:t>
                      </a:r>
                    </a:p>
                  </a:txBody>
                  <a:tcPr anchor="ctr"/>
                </a:tc>
                <a:extLst>
                  <a:ext uri="{0D108BD9-81ED-4DB2-BD59-A6C34878D82A}">
                    <a16:rowId xmlns:a16="http://schemas.microsoft.com/office/drawing/2014/main" val="2415022256"/>
                  </a:ext>
                </a:extLst>
              </a:tr>
              <a:tr h="578426">
                <a:tc>
                  <a:txBody>
                    <a:bodyPr/>
                    <a:lstStyle/>
                    <a:p>
                      <a:pPr algn="ctr"/>
                      <a:r>
                        <a:rPr lang="en-US" dirty="0">
                          <a:solidFill>
                            <a:schemeClr val="tx2"/>
                          </a:solidFill>
                          <a:latin typeface="Franklin Gothic Medium" panose="020B0603020102020204" pitchFamily="34" charset="0"/>
                        </a:rPr>
                        <a:t>2020 Annual</a:t>
                      </a:r>
                    </a:p>
                  </a:txBody>
                  <a:tcPr anchor="ctr"/>
                </a:tc>
                <a:tc>
                  <a:txBody>
                    <a:bodyPr/>
                    <a:lstStyle/>
                    <a:p>
                      <a:pPr algn="ctr"/>
                      <a:r>
                        <a:rPr lang="en-US" dirty="0">
                          <a:solidFill>
                            <a:schemeClr val="tx2"/>
                          </a:solidFill>
                          <a:latin typeface="Franklin Gothic Medium" panose="020B0603020102020204" pitchFamily="34" charset="0"/>
                        </a:rPr>
                        <a:t>12,883</a:t>
                      </a:r>
                    </a:p>
                  </a:txBody>
                  <a:tcPr anchor="ctr"/>
                </a:tc>
                <a:tc>
                  <a:txBody>
                    <a:bodyPr/>
                    <a:lstStyle/>
                    <a:p>
                      <a:pPr algn="ctr"/>
                      <a:r>
                        <a:rPr lang="en-US" dirty="0">
                          <a:solidFill>
                            <a:schemeClr val="tx2"/>
                          </a:solidFill>
                          <a:latin typeface="Franklin Gothic Medium" panose="020B0603020102020204" pitchFamily="34" charset="0"/>
                        </a:rPr>
                        <a:t>908</a:t>
                      </a:r>
                    </a:p>
                  </a:txBody>
                  <a:tcPr anchor="ctr"/>
                </a:tc>
                <a:tc>
                  <a:txBody>
                    <a:bodyPr/>
                    <a:lstStyle/>
                    <a:p>
                      <a:pPr algn="ctr"/>
                      <a:r>
                        <a:rPr lang="en-US" dirty="0">
                          <a:solidFill>
                            <a:schemeClr val="tx2"/>
                          </a:solidFill>
                          <a:latin typeface="Franklin Gothic Medium" panose="020B0603020102020204" pitchFamily="34" charset="0"/>
                        </a:rPr>
                        <a:t>530</a:t>
                      </a:r>
                    </a:p>
                  </a:txBody>
                  <a:tcPr anchor="ctr"/>
                </a:tc>
                <a:tc>
                  <a:txBody>
                    <a:bodyPr/>
                    <a:lstStyle/>
                    <a:p>
                      <a:pPr algn="ctr"/>
                      <a:r>
                        <a:rPr lang="en-US" dirty="0">
                          <a:solidFill>
                            <a:schemeClr val="tx2"/>
                          </a:solidFill>
                          <a:latin typeface="Franklin Gothic Medium" panose="020B0603020102020204" pitchFamily="34" charset="0"/>
                        </a:rPr>
                        <a:t>3,394</a:t>
                      </a:r>
                    </a:p>
                  </a:txBody>
                  <a:tcPr anchor="ctr"/>
                </a:tc>
                <a:tc>
                  <a:txBody>
                    <a:bodyPr/>
                    <a:lstStyle/>
                    <a:p>
                      <a:pPr algn="ctr"/>
                      <a:r>
                        <a:rPr lang="en-US" dirty="0">
                          <a:solidFill>
                            <a:schemeClr val="tx2"/>
                          </a:solidFill>
                          <a:latin typeface="Franklin Gothic Medium" panose="020B0603020102020204" pitchFamily="34" charset="0"/>
                        </a:rPr>
                        <a:t>17,715+</a:t>
                      </a:r>
                    </a:p>
                  </a:txBody>
                  <a:tcPr anchor="ctr"/>
                </a:tc>
                <a:extLst>
                  <a:ext uri="{0D108BD9-81ED-4DB2-BD59-A6C34878D82A}">
                    <a16:rowId xmlns:a16="http://schemas.microsoft.com/office/drawing/2014/main" val="1270177203"/>
                  </a:ext>
                </a:extLst>
              </a:tr>
              <a:tr h="578426">
                <a:tc>
                  <a:txBody>
                    <a:bodyPr/>
                    <a:lstStyle/>
                    <a:p>
                      <a:pPr algn="ctr"/>
                      <a:r>
                        <a:rPr lang="en-US" dirty="0">
                          <a:solidFill>
                            <a:schemeClr val="tx2"/>
                          </a:solidFill>
                          <a:latin typeface="Franklin Gothic Medium" panose="020B0603020102020204" pitchFamily="34" charset="0"/>
                        </a:rPr>
                        <a:t>2021 Annual</a:t>
                      </a:r>
                    </a:p>
                  </a:txBody>
                  <a:tcPr anchor="ctr"/>
                </a:tc>
                <a:tc>
                  <a:txBody>
                    <a:bodyPr/>
                    <a:lstStyle/>
                    <a:p>
                      <a:pPr algn="ctr"/>
                      <a:r>
                        <a:rPr lang="en-US" dirty="0">
                          <a:solidFill>
                            <a:schemeClr val="tx2"/>
                          </a:solidFill>
                          <a:latin typeface="Franklin Gothic Medium" panose="020B0603020102020204" pitchFamily="34" charset="0"/>
                        </a:rPr>
                        <a:t>12,783</a:t>
                      </a:r>
                    </a:p>
                  </a:txBody>
                  <a:tcPr anchor="ctr"/>
                </a:tc>
                <a:tc>
                  <a:txBody>
                    <a:bodyPr/>
                    <a:lstStyle/>
                    <a:p>
                      <a:pPr algn="ctr"/>
                      <a:r>
                        <a:rPr lang="en-US" dirty="0">
                          <a:solidFill>
                            <a:schemeClr val="tx2"/>
                          </a:solidFill>
                          <a:latin typeface="Franklin Gothic Medium" panose="020B0603020102020204" pitchFamily="34" charset="0"/>
                        </a:rPr>
                        <a:t>957</a:t>
                      </a:r>
                    </a:p>
                  </a:txBody>
                  <a:tcPr anchor="ctr"/>
                </a:tc>
                <a:tc>
                  <a:txBody>
                    <a:bodyPr/>
                    <a:lstStyle/>
                    <a:p>
                      <a:pPr algn="ctr"/>
                      <a:r>
                        <a:rPr lang="en-US" dirty="0">
                          <a:solidFill>
                            <a:schemeClr val="tx2"/>
                          </a:solidFill>
                          <a:latin typeface="Franklin Gothic Medium" panose="020B0603020102020204" pitchFamily="34" charset="0"/>
                        </a:rPr>
                        <a:t>532</a:t>
                      </a:r>
                    </a:p>
                  </a:txBody>
                  <a:tcPr anchor="ctr"/>
                </a:tc>
                <a:tc>
                  <a:txBody>
                    <a:bodyPr/>
                    <a:lstStyle/>
                    <a:p>
                      <a:pPr algn="ctr"/>
                      <a:r>
                        <a:rPr lang="en-US" dirty="0">
                          <a:solidFill>
                            <a:schemeClr val="tx2"/>
                          </a:solidFill>
                          <a:latin typeface="Franklin Gothic Medium" panose="020B0603020102020204" pitchFamily="34" charset="0"/>
                        </a:rPr>
                        <a:t>3,472</a:t>
                      </a:r>
                    </a:p>
                  </a:txBody>
                  <a:tcPr anchor="ctr"/>
                </a:tc>
                <a:tc>
                  <a:txBody>
                    <a:bodyPr/>
                    <a:lstStyle/>
                    <a:p>
                      <a:pPr algn="ctr"/>
                      <a:r>
                        <a:rPr lang="en-US" dirty="0">
                          <a:solidFill>
                            <a:schemeClr val="tx2"/>
                          </a:solidFill>
                          <a:latin typeface="Franklin Gothic Medium" panose="020B0603020102020204" pitchFamily="34" charset="0"/>
                        </a:rPr>
                        <a:t>17,744+</a:t>
                      </a:r>
                    </a:p>
                  </a:txBody>
                  <a:tcPr anchor="ctr"/>
                </a:tc>
                <a:extLst>
                  <a:ext uri="{0D108BD9-81ED-4DB2-BD59-A6C34878D82A}">
                    <a16:rowId xmlns:a16="http://schemas.microsoft.com/office/drawing/2014/main" val="657876717"/>
                  </a:ext>
                </a:extLst>
              </a:tr>
            </a:tbl>
          </a:graphicData>
        </a:graphic>
      </p:graphicFrame>
      <p:sp>
        <p:nvSpPr>
          <p:cNvPr id="3" name="TextBox 2">
            <a:extLst>
              <a:ext uri="{FF2B5EF4-FFF2-40B4-BE49-F238E27FC236}">
                <a16:creationId xmlns:a16="http://schemas.microsoft.com/office/drawing/2014/main" id="{E1D26AF8-7A81-AF94-7FED-5783AC51D404}"/>
              </a:ext>
            </a:extLst>
          </p:cNvPr>
          <p:cNvSpPr txBox="1"/>
          <p:nvPr/>
        </p:nvSpPr>
        <p:spPr>
          <a:xfrm>
            <a:off x="271606" y="6608343"/>
            <a:ext cx="262550" cy="246221"/>
          </a:xfrm>
          <a:prstGeom prst="rect">
            <a:avLst/>
          </a:prstGeom>
          <a:noFill/>
        </p:spPr>
        <p:txBody>
          <a:bodyPr wrap="square" rtlCol="0">
            <a:spAutoFit/>
          </a:bodyPr>
          <a:lstStyle/>
          <a:p>
            <a:r>
              <a:rPr lang="en-US" sz="1000" b="1" dirty="0"/>
              <a:t>5</a:t>
            </a:r>
          </a:p>
        </p:txBody>
      </p:sp>
    </p:spTree>
    <p:extLst>
      <p:ext uri="{BB962C8B-B14F-4D97-AF65-F5344CB8AC3E}">
        <p14:creationId xmlns:p14="http://schemas.microsoft.com/office/powerpoint/2010/main" val="371504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BFE3C-19AA-4690-858F-0EE1D4DBB50A}"/>
              </a:ext>
            </a:extLst>
          </p:cNvPr>
          <p:cNvSpPr>
            <a:spLocks noGrp="1"/>
          </p:cNvSpPr>
          <p:nvPr>
            <p:ph type="title"/>
          </p:nvPr>
        </p:nvSpPr>
        <p:spPr/>
        <p:txBody>
          <a:bodyPr>
            <a:normAutofit/>
          </a:bodyPr>
          <a:lstStyle/>
          <a:p>
            <a:r>
              <a:rPr lang="en-US" dirty="0">
                <a:solidFill>
                  <a:schemeClr val="accent1">
                    <a:lumMod val="40000"/>
                    <a:lumOff val="60000"/>
                  </a:schemeClr>
                </a:solidFill>
              </a:rPr>
              <a:t>SC Private Employment Compensation</a:t>
            </a:r>
          </a:p>
        </p:txBody>
      </p:sp>
      <p:sp>
        <p:nvSpPr>
          <p:cNvPr id="4" name="Slide Number Placeholder 3"/>
          <p:cNvSpPr>
            <a:spLocks noGrp="1"/>
          </p:cNvSpPr>
          <p:nvPr>
            <p:ph type="sldNum" sz="quarter" idx="4294967295"/>
          </p:nvPr>
        </p:nvSpPr>
        <p:spPr>
          <a:xfrm>
            <a:off x="9448800" y="6356350"/>
            <a:ext cx="2743200" cy="365125"/>
          </a:xfrm>
        </p:spPr>
        <p:txBody>
          <a:bodyPr/>
          <a:lstStyle/>
          <a:p>
            <a:fld id="{F7177E80-0C6D-4A85-86EA-701037B2C2E4}" type="slidenum">
              <a:rPr lang="en-US" smtClean="0"/>
              <a:t>6</a:t>
            </a:fld>
            <a:endParaRPr lang="en-US"/>
          </a:p>
        </p:txBody>
      </p:sp>
      <p:graphicFrame>
        <p:nvGraphicFramePr>
          <p:cNvPr id="11" name="Table 10">
            <a:extLst>
              <a:ext uri="{FF2B5EF4-FFF2-40B4-BE49-F238E27FC236}">
                <a16:creationId xmlns:a16="http://schemas.microsoft.com/office/drawing/2014/main" id="{55F87968-C582-46D4-AA04-D75076F36A60}"/>
              </a:ext>
            </a:extLst>
          </p:cNvPr>
          <p:cNvGraphicFramePr>
            <a:graphicFrameLocks noGrp="1"/>
          </p:cNvGraphicFramePr>
          <p:nvPr>
            <p:extLst>
              <p:ext uri="{D42A27DB-BD31-4B8C-83A1-F6EECF244321}">
                <p14:modId xmlns:p14="http://schemas.microsoft.com/office/powerpoint/2010/main" val="898314620"/>
              </p:ext>
            </p:extLst>
          </p:nvPr>
        </p:nvGraphicFramePr>
        <p:xfrm>
          <a:off x="3555429" y="1615972"/>
          <a:ext cx="7423277" cy="4048982"/>
        </p:xfrm>
        <a:graphic>
          <a:graphicData uri="http://schemas.openxmlformats.org/drawingml/2006/table">
            <a:tbl>
              <a:tblPr firstRow="1" bandRow="1">
                <a:tableStyleId>{5C22544A-7EE6-4342-B048-85BDC9FD1C3A}</a:tableStyleId>
              </a:tblPr>
              <a:tblGrid>
                <a:gridCol w="3047365">
                  <a:extLst>
                    <a:ext uri="{9D8B030D-6E8A-4147-A177-3AD203B41FA5}">
                      <a16:colId xmlns:a16="http://schemas.microsoft.com/office/drawing/2014/main" val="1201419111"/>
                    </a:ext>
                  </a:extLst>
                </a:gridCol>
                <a:gridCol w="1095693">
                  <a:extLst>
                    <a:ext uri="{9D8B030D-6E8A-4147-A177-3AD203B41FA5}">
                      <a16:colId xmlns:a16="http://schemas.microsoft.com/office/drawing/2014/main" val="459874389"/>
                    </a:ext>
                  </a:extLst>
                </a:gridCol>
                <a:gridCol w="1094549">
                  <a:extLst>
                    <a:ext uri="{9D8B030D-6E8A-4147-A177-3AD203B41FA5}">
                      <a16:colId xmlns:a16="http://schemas.microsoft.com/office/drawing/2014/main" val="2395197274"/>
                    </a:ext>
                  </a:extLst>
                </a:gridCol>
                <a:gridCol w="1089977">
                  <a:extLst>
                    <a:ext uri="{9D8B030D-6E8A-4147-A177-3AD203B41FA5}">
                      <a16:colId xmlns:a16="http://schemas.microsoft.com/office/drawing/2014/main" val="375906235"/>
                    </a:ext>
                  </a:extLst>
                </a:gridCol>
                <a:gridCol w="1095693">
                  <a:extLst>
                    <a:ext uri="{9D8B030D-6E8A-4147-A177-3AD203B41FA5}">
                      <a16:colId xmlns:a16="http://schemas.microsoft.com/office/drawing/2014/main" val="1828213073"/>
                    </a:ext>
                  </a:extLst>
                </a:gridCol>
              </a:tblGrid>
              <a:tr h="578426">
                <a:tc rowSpan="2">
                  <a:txBody>
                    <a:bodyPr/>
                    <a:lstStyle/>
                    <a:p>
                      <a:pPr algn="ctr"/>
                      <a:r>
                        <a:rPr lang="en-US" dirty="0">
                          <a:solidFill>
                            <a:schemeClr val="bg1"/>
                          </a:solidFill>
                          <a:latin typeface="Franklin Gothic Medium" panose="020B0603020102020204" pitchFamily="34" charset="0"/>
                        </a:rPr>
                        <a:t>Industry</a:t>
                      </a:r>
                    </a:p>
                  </a:txBody>
                  <a:tcPr anchor="ctr">
                    <a:solidFill>
                      <a:schemeClr val="accent1"/>
                    </a:solidFill>
                  </a:tcPr>
                </a:tc>
                <a:tc gridSpan="4">
                  <a:txBody>
                    <a:bodyPr/>
                    <a:lstStyle/>
                    <a:p>
                      <a:pPr algn="ctr"/>
                      <a:r>
                        <a:rPr lang="en-US" dirty="0">
                          <a:solidFill>
                            <a:schemeClr val="bg1"/>
                          </a:solidFill>
                          <a:latin typeface="Franklin Gothic Medium" panose="020B0603020102020204" pitchFamily="34" charset="0"/>
                        </a:rPr>
                        <a:t>Average Annual Pay</a:t>
                      </a:r>
                    </a:p>
                  </a:txBody>
                  <a:tcPr anchor="ctr">
                    <a:solidFill>
                      <a:schemeClr val="accent1"/>
                    </a:solidFill>
                  </a:tcPr>
                </a:tc>
                <a:tc hMerge="1">
                  <a:txBody>
                    <a:bodyPr/>
                    <a:lstStyle/>
                    <a:p>
                      <a:pPr algn="ctr"/>
                      <a:endParaRPr lang="en-US" dirty="0">
                        <a:solidFill>
                          <a:schemeClr val="bg1"/>
                        </a:solidFill>
                        <a:highlight>
                          <a:srgbClr val="FFFF00"/>
                        </a:highlight>
                        <a:latin typeface="Franklin Gothic Medium" panose="020B0603020102020204" pitchFamily="34" charset="0"/>
                      </a:endParaRPr>
                    </a:p>
                  </a:txBody>
                  <a:tcPr anchor="ctr">
                    <a:solidFill>
                      <a:schemeClr val="accent1"/>
                    </a:solidFill>
                  </a:tcPr>
                </a:tc>
                <a:tc hMerge="1">
                  <a:txBody>
                    <a:bodyPr/>
                    <a:lstStyle/>
                    <a:p>
                      <a:pPr algn="ctr"/>
                      <a:endParaRPr lang="en-US" dirty="0">
                        <a:solidFill>
                          <a:schemeClr val="bg1"/>
                        </a:solidFill>
                        <a:highlight>
                          <a:srgbClr val="FFFF00"/>
                        </a:highlight>
                        <a:latin typeface="Franklin Gothic Medium" panose="020B0603020102020204" pitchFamily="34" charset="0"/>
                      </a:endParaRPr>
                    </a:p>
                  </a:txBody>
                  <a:tcPr anchor="ctr">
                    <a:solidFill>
                      <a:schemeClr val="accent1"/>
                    </a:solidFill>
                  </a:tcPr>
                </a:tc>
                <a:tc hMerge="1">
                  <a:txBody>
                    <a:bodyPr/>
                    <a:lstStyle/>
                    <a:p>
                      <a:pPr algn="ctr"/>
                      <a:endParaRPr lang="en-US" dirty="0">
                        <a:solidFill>
                          <a:schemeClr val="bg1"/>
                        </a:solidFill>
                        <a:highlight>
                          <a:srgbClr val="FFFF00"/>
                        </a:highlight>
                        <a:latin typeface="Franklin Gothic Medium" panose="020B0603020102020204" pitchFamily="34" charset="0"/>
                      </a:endParaRPr>
                    </a:p>
                  </a:txBody>
                  <a:tcPr anchor="ctr">
                    <a:solidFill>
                      <a:schemeClr val="accent1"/>
                    </a:solidFill>
                  </a:tcPr>
                </a:tc>
                <a:extLst>
                  <a:ext uri="{0D108BD9-81ED-4DB2-BD59-A6C34878D82A}">
                    <a16:rowId xmlns:a16="http://schemas.microsoft.com/office/drawing/2014/main" val="376030737"/>
                  </a:ext>
                </a:extLst>
              </a:tr>
              <a:tr h="578426">
                <a:tc vMerge="1">
                  <a:txBody>
                    <a:bodyPr/>
                    <a:lstStyle/>
                    <a:p>
                      <a:pPr algn="ctr"/>
                      <a:r>
                        <a:rPr lang="en-US" dirty="0">
                          <a:solidFill>
                            <a:schemeClr val="bg1"/>
                          </a:solidFill>
                          <a:latin typeface="Franklin Gothic Medium" panose="020B0603020102020204" pitchFamily="34" charset="0"/>
                        </a:rPr>
                        <a:t>Industry</a:t>
                      </a:r>
                    </a:p>
                  </a:txBody>
                  <a:tcPr anchor="ctr">
                    <a:solidFill>
                      <a:schemeClr val="accent1"/>
                    </a:solidFill>
                  </a:tcPr>
                </a:tc>
                <a:tc>
                  <a:txBody>
                    <a:bodyPr/>
                    <a:lstStyle/>
                    <a:p>
                      <a:pPr algn="ctr"/>
                      <a:r>
                        <a:rPr lang="en-US" dirty="0">
                          <a:solidFill>
                            <a:schemeClr val="bg1"/>
                          </a:solidFill>
                          <a:latin typeface="Franklin Gothic Medium" panose="020B0603020102020204" pitchFamily="34" charset="0"/>
                        </a:rPr>
                        <a:t>2011</a:t>
                      </a:r>
                    </a:p>
                  </a:txBody>
                  <a:tcPr anchor="ctr">
                    <a:solidFill>
                      <a:schemeClr val="accent1"/>
                    </a:solidFill>
                  </a:tcPr>
                </a:tc>
                <a:tc>
                  <a:txBody>
                    <a:bodyPr/>
                    <a:lstStyle/>
                    <a:p>
                      <a:pPr algn="ctr"/>
                      <a:r>
                        <a:rPr lang="en-US" dirty="0">
                          <a:solidFill>
                            <a:schemeClr val="bg1"/>
                          </a:solidFill>
                          <a:latin typeface="Franklin Gothic Medium" panose="020B0603020102020204" pitchFamily="34" charset="0"/>
                        </a:rPr>
                        <a:t>2019</a:t>
                      </a:r>
                    </a:p>
                  </a:txBody>
                  <a:tcPr anchor="ctr">
                    <a:solidFill>
                      <a:schemeClr val="accent1"/>
                    </a:solidFill>
                  </a:tcPr>
                </a:tc>
                <a:tc>
                  <a:txBody>
                    <a:bodyPr/>
                    <a:lstStyle/>
                    <a:p>
                      <a:pPr algn="ctr"/>
                      <a:r>
                        <a:rPr lang="en-US" dirty="0">
                          <a:solidFill>
                            <a:schemeClr val="bg1"/>
                          </a:solidFill>
                          <a:latin typeface="Franklin Gothic Medium" panose="020B0603020102020204" pitchFamily="34" charset="0"/>
                        </a:rPr>
                        <a:t>2020</a:t>
                      </a:r>
                    </a:p>
                  </a:txBody>
                  <a:tcPr anchor="ctr">
                    <a:solidFill>
                      <a:schemeClr val="accent1"/>
                    </a:solidFill>
                  </a:tcPr>
                </a:tc>
                <a:tc>
                  <a:txBody>
                    <a:bodyPr/>
                    <a:lstStyle/>
                    <a:p>
                      <a:pPr algn="ctr"/>
                      <a:r>
                        <a:rPr lang="en-US" dirty="0">
                          <a:solidFill>
                            <a:schemeClr val="bg1"/>
                          </a:solidFill>
                          <a:latin typeface="Franklin Gothic Medium" panose="020B0603020102020204" pitchFamily="34" charset="0"/>
                        </a:rPr>
                        <a:t>2021</a:t>
                      </a:r>
                      <a:endParaRPr lang="en-US" dirty="0">
                        <a:solidFill>
                          <a:schemeClr val="bg1"/>
                        </a:solidFill>
                        <a:highlight>
                          <a:srgbClr val="FFFF00"/>
                        </a:highlight>
                        <a:latin typeface="Franklin Gothic Medium" panose="020B0603020102020204" pitchFamily="34" charset="0"/>
                      </a:endParaRPr>
                    </a:p>
                  </a:txBody>
                  <a:tcPr anchor="ctr">
                    <a:solidFill>
                      <a:schemeClr val="accent1"/>
                    </a:solidFill>
                  </a:tcPr>
                </a:tc>
                <a:extLst>
                  <a:ext uri="{0D108BD9-81ED-4DB2-BD59-A6C34878D82A}">
                    <a16:rowId xmlns:a16="http://schemas.microsoft.com/office/drawing/2014/main" val="361702241"/>
                  </a:ext>
                </a:extLst>
              </a:tr>
              <a:tr h="578426">
                <a:tc>
                  <a:txBody>
                    <a:bodyPr/>
                    <a:lstStyle/>
                    <a:p>
                      <a:pPr algn="ctr"/>
                      <a:r>
                        <a:rPr lang="en-US" dirty="0">
                          <a:solidFill>
                            <a:schemeClr val="tx2"/>
                          </a:solidFill>
                          <a:latin typeface="Franklin Gothic Medium" panose="020B0603020102020204" pitchFamily="34" charset="0"/>
                        </a:rPr>
                        <a:t>Motor vehicle manufacturing</a:t>
                      </a:r>
                    </a:p>
                  </a:txBody>
                  <a:tcPr anchor="ctr"/>
                </a:tc>
                <a:tc>
                  <a:txBody>
                    <a:bodyPr/>
                    <a:lstStyle/>
                    <a:p>
                      <a:pPr algn="ctr"/>
                      <a:r>
                        <a:rPr lang="en-US" dirty="0">
                          <a:solidFill>
                            <a:schemeClr val="tx2"/>
                          </a:solidFill>
                          <a:latin typeface="Franklin Gothic Medium" panose="020B0603020102020204" pitchFamily="34" charset="0"/>
                        </a:rPr>
                        <a:t>$73,064</a:t>
                      </a:r>
                    </a:p>
                  </a:txBody>
                  <a:tcPr anchor="ctr"/>
                </a:tc>
                <a:tc>
                  <a:txBody>
                    <a:bodyPr/>
                    <a:lstStyle/>
                    <a:p>
                      <a:pPr algn="ctr"/>
                      <a:r>
                        <a:rPr lang="en-US" dirty="0">
                          <a:solidFill>
                            <a:schemeClr val="tx2"/>
                          </a:solidFill>
                          <a:latin typeface="Franklin Gothic Medium" panose="020B0603020102020204" pitchFamily="34" charset="0"/>
                        </a:rPr>
                        <a:t>$71,455</a:t>
                      </a:r>
                    </a:p>
                  </a:txBody>
                  <a:tcPr anchor="ctr"/>
                </a:tc>
                <a:tc>
                  <a:txBody>
                    <a:bodyPr/>
                    <a:lstStyle/>
                    <a:p>
                      <a:pPr algn="ctr"/>
                      <a:r>
                        <a:rPr lang="en-US" dirty="0">
                          <a:solidFill>
                            <a:schemeClr val="tx2"/>
                          </a:solidFill>
                          <a:latin typeface="Franklin Gothic Medium" panose="020B0603020102020204" pitchFamily="34" charset="0"/>
                        </a:rPr>
                        <a:t>$66,288</a:t>
                      </a:r>
                    </a:p>
                  </a:txBody>
                  <a:tcPr anchor="ctr"/>
                </a:tc>
                <a:tc>
                  <a:txBody>
                    <a:bodyPr/>
                    <a:lstStyle/>
                    <a:p>
                      <a:pPr algn="ctr"/>
                      <a:r>
                        <a:rPr lang="en-US" dirty="0">
                          <a:solidFill>
                            <a:schemeClr val="tx2"/>
                          </a:solidFill>
                          <a:latin typeface="Franklin Gothic Medium" panose="020B0603020102020204" pitchFamily="34" charset="0"/>
                        </a:rPr>
                        <a:t>$72,378</a:t>
                      </a:r>
                    </a:p>
                  </a:txBody>
                  <a:tcPr anchor="ctr"/>
                </a:tc>
                <a:extLst>
                  <a:ext uri="{0D108BD9-81ED-4DB2-BD59-A6C34878D82A}">
                    <a16:rowId xmlns:a16="http://schemas.microsoft.com/office/drawing/2014/main" val="297495801"/>
                  </a:ext>
                </a:extLst>
              </a:tr>
              <a:tr h="578426">
                <a:tc>
                  <a:txBody>
                    <a:bodyPr/>
                    <a:lstStyle/>
                    <a:p>
                      <a:pPr algn="ctr"/>
                      <a:r>
                        <a:rPr lang="en-US" dirty="0">
                          <a:solidFill>
                            <a:schemeClr val="tx2"/>
                          </a:solidFill>
                          <a:latin typeface="Franklin Gothic Medium" panose="020B0603020102020204" pitchFamily="34" charset="0"/>
                        </a:rPr>
                        <a:t>Battery manufacturing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2"/>
                          </a:solidFill>
                          <a:latin typeface="Franklin Gothic Medium" panose="020B0603020102020204" pitchFamily="34" charset="0"/>
                        </a:rPr>
                        <a:t>$71,208</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2"/>
                          </a:solidFill>
                          <a:latin typeface="Franklin Gothic Medium" panose="020B0603020102020204" pitchFamily="34" charset="0"/>
                        </a:rPr>
                        <a:t>$84,630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2"/>
                          </a:solidFill>
                          <a:latin typeface="Franklin Gothic Medium" panose="020B0603020102020204" pitchFamily="34" charset="0"/>
                        </a:rPr>
                        <a:t>$82,395</a:t>
                      </a:r>
                    </a:p>
                  </a:txBody>
                  <a:tcPr anchor="ctr"/>
                </a:tc>
                <a:tc>
                  <a:txBody>
                    <a:bodyPr/>
                    <a:lstStyle/>
                    <a:p>
                      <a:pPr algn="ctr"/>
                      <a:r>
                        <a:rPr lang="en-US" dirty="0">
                          <a:solidFill>
                            <a:schemeClr val="tx2"/>
                          </a:solidFill>
                          <a:latin typeface="Franklin Gothic Medium" panose="020B0603020102020204" pitchFamily="34" charset="0"/>
                        </a:rPr>
                        <a:t>$89,930</a:t>
                      </a:r>
                    </a:p>
                  </a:txBody>
                  <a:tcPr anchor="ctr"/>
                </a:tc>
                <a:extLst>
                  <a:ext uri="{0D108BD9-81ED-4DB2-BD59-A6C34878D82A}">
                    <a16:rowId xmlns:a16="http://schemas.microsoft.com/office/drawing/2014/main" val="2415022256"/>
                  </a:ext>
                </a:extLst>
              </a:tr>
              <a:tr h="578426">
                <a:tc>
                  <a:txBody>
                    <a:bodyPr/>
                    <a:lstStyle/>
                    <a:p>
                      <a:pPr algn="ctr"/>
                      <a:r>
                        <a:rPr lang="en-US" dirty="0">
                          <a:solidFill>
                            <a:schemeClr val="tx2"/>
                          </a:solidFill>
                          <a:latin typeface="Franklin Gothic Medium" panose="020B0603020102020204" pitchFamily="34" charset="0"/>
                        </a:rPr>
                        <a:t>Automotive electrical repair</a:t>
                      </a:r>
                    </a:p>
                  </a:txBody>
                  <a:tcPr anchor="ctr"/>
                </a:tc>
                <a:tc>
                  <a:txBody>
                    <a:bodyPr/>
                    <a:lstStyle/>
                    <a:p>
                      <a:pPr algn="ctr"/>
                      <a:r>
                        <a:rPr lang="en-US" dirty="0">
                          <a:solidFill>
                            <a:schemeClr val="tx2"/>
                          </a:solidFill>
                          <a:latin typeface="Franklin Gothic Medium" panose="020B0603020102020204" pitchFamily="34" charset="0"/>
                        </a:rPr>
                        <a:t>$28,977</a:t>
                      </a:r>
                    </a:p>
                  </a:txBody>
                  <a:tcPr anchor="ctr"/>
                </a:tc>
                <a:tc>
                  <a:txBody>
                    <a:bodyPr/>
                    <a:lstStyle/>
                    <a:p>
                      <a:pPr algn="ctr"/>
                      <a:r>
                        <a:rPr lang="en-US" dirty="0">
                          <a:solidFill>
                            <a:schemeClr val="tx2"/>
                          </a:solidFill>
                          <a:latin typeface="Franklin Gothic Medium" panose="020B0603020102020204" pitchFamily="34" charset="0"/>
                        </a:rPr>
                        <a:t>$40,904</a:t>
                      </a:r>
                    </a:p>
                  </a:txBody>
                  <a:tcPr anchor="ctr"/>
                </a:tc>
                <a:tc>
                  <a:txBody>
                    <a:bodyPr/>
                    <a:lstStyle/>
                    <a:p>
                      <a:pPr algn="ctr"/>
                      <a:r>
                        <a:rPr lang="en-US" dirty="0">
                          <a:solidFill>
                            <a:schemeClr val="tx2"/>
                          </a:solidFill>
                          <a:latin typeface="Franklin Gothic Medium" panose="020B0603020102020204" pitchFamily="34" charset="0"/>
                        </a:rPr>
                        <a:t>$39,959</a:t>
                      </a:r>
                    </a:p>
                  </a:txBody>
                  <a:tcPr anchor="ctr"/>
                </a:tc>
                <a:tc>
                  <a:txBody>
                    <a:bodyPr/>
                    <a:lstStyle/>
                    <a:p>
                      <a:pPr algn="ctr"/>
                      <a:r>
                        <a:rPr lang="en-US" dirty="0">
                          <a:solidFill>
                            <a:schemeClr val="tx2"/>
                          </a:solidFill>
                          <a:latin typeface="Franklin Gothic Medium" panose="020B0603020102020204" pitchFamily="34" charset="0"/>
                        </a:rPr>
                        <a:t>$44,119</a:t>
                      </a:r>
                    </a:p>
                  </a:txBody>
                  <a:tcPr anchor="ctr"/>
                </a:tc>
                <a:extLst>
                  <a:ext uri="{0D108BD9-81ED-4DB2-BD59-A6C34878D82A}">
                    <a16:rowId xmlns:a16="http://schemas.microsoft.com/office/drawing/2014/main" val="1270177203"/>
                  </a:ext>
                </a:extLst>
              </a:tr>
              <a:tr h="578426">
                <a:tc>
                  <a:txBody>
                    <a:bodyPr/>
                    <a:lstStyle/>
                    <a:p>
                      <a:pPr algn="ctr"/>
                      <a:r>
                        <a:rPr lang="en-US" dirty="0">
                          <a:solidFill>
                            <a:schemeClr val="tx2"/>
                          </a:solidFill>
                          <a:latin typeface="Franklin Gothic Medium" panose="020B0603020102020204" pitchFamily="34" charset="0"/>
                        </a:rPr>
                        <a:t>Infrastructure</a:t>
                      </a:r>
                    </a:p>
                  </a:txBody>
                  <a:tcPr anchor="ctr"/>
                </a:tc>
                <a:tc>
                  <a:txBody>
                    <a:bodyPr/>
                    <a:lstStyle/>
                    <a:p>
                      <a:pPr algn="ctr"/>
                      <a:r>
                        <a:rPr lang="en-US">
                          <a:solidFill>
                            <a:schemeClr val="tx2"/>
                          </a:solidFill>
                          <a:latin typeface="Franklin Gothic Medium" panose="020B0603020102020204" pitchFamily="34" charset="0"/>
                        </a:rPr>
                        <a:t>$59,190</a:t>
                      </a:r>
                      <a:endParaRPr lang="en-US" dirty="0">
                        <a:solidFill>
                          <a:schemeClr val="tx2"/>
                        </a:solidFill>
                        <a:latin typeface="Franklin Gothic Medium" panose="020B0603020102020204" pitchFamily="34" charset="0"/>
                      </a:endParaRPr>
                    </a:p>
                  </a:txBody>
                  <a:tcPr anchor="ctr"/>
                </a:tc>
                <a:tc>
                  <a:txBody>
                    <a:bodyPr/>
                    <a:lstStyle/>
                    <a:p>
                      <a:pPr algn="ctr"/>
                      <a:r>
                        <a:rPr lang="en-US" dirty="0">
                          <a:solidFill>
                            <a:schemeClr val="tx2"/>
                          </a:solidFill>
                          <a:latin typeface="Franklin Gothic Medium" panose="020B0603020102020204" pitchFamily="34" charset="0"/>
                        </a:rPr>
                        <a:t>N/A</a:t>
                      </a:r>
                    </a:p>
                  </a:txBody>
                  <a:tcPr anchor="ctr"/>
                </a:tc>
                <a:tc>
                  <a:txBody>
                    <a:bodyPr/>
                    <a:lstStyle/>
                    <a:p>
                      <a:pPr algn="ctr"/>
                      <a:r>
                        <a:rPr lang="en-US">
                          <a:solidFill>
                            <a:schemeClr val="tx2"/>
                          </a:solidFill>
                          <a:latin typeface="Franklin Gothic Medium" panose="020B0603020102020204" pitchFamily="34" charset="0"/>
                        </a:rPr>
                        <a:t>$78,775</a:t>
                      </a:r>
                      <a:endParaRPr lang="en-US" dirty="0">
                        <a:solidFill>
                          <a:schemeClr val="tx2"/>
                        </a:solidFill>
                        <a:latin typeface="Franklin Gothic Medium" panose="020B0603020102020204" pitchFamily="34" charset="0"/>
                      </a:endParaRPr>
                    </a:p>
                  </a:txBody>
                  <a:tcPr anchor="ctr"/>
                </a:tc>
                <a:tc>
                  <a:txBody>
                    <a:bodyPr/>
                    <a:lstStyle/>
                    <a:p>
                      <a:pPr algn="ctr"/>
                      <a:r>
                        <a:rPr lang="en-US" dirty="0">
                          <a:solidFill>
                            <a:schemeClr val="tx2"/>
                          </a:solidFill>
                          <a:latin typeface="Franklin Gothic Medium" panose="020B0603020102020204" pitchFamily="34" charset="0"/>
                        </a:rPr>
                        <a:t>$81,297</a:t>
                      </a:r>
                    </a:p>
                  </a:txBody>
                  <a:tcPr anchor="ctr"/>
                </a:tc>
                <a:extLst>
                  <a:ext uri="{0D108BD9-81ED-4DB2-BD59-A6C34878D82A}">
                    <a16:rowId xmlns:a16="http://schemas.microsoft.com/office/drawing/2014/main" val="657876717"/>
                  </a:ext>
                </a:extLst>
              </a:tr>
              <a:tr h="578426">
                <a:tc>
                  <a:txBody>
                    <a:bodyPr/>
                    <a:lstStyle/>
                    <a:p>
                      <a:pPr algn="ctr"/>
                      <a:r>
                        <a:rPr lang="en-US" dirty="0">
                          <a:solidFill>
                            <a:schemeClr val="tx2"/>
                          </a:solidFill>
                          <a:latin typeface="Franklin Gothic Medium" panose="020B0603020102020204" pitchFamily="34" charset="0"/>
                        </a:rPr>
                        <a:t>Total, all private industries</a:t>
                      </a:r>
                    </a:p>
                  </a:txBody>
                  <a:tcPr anchor="ctr"/>
                </a:tc>
                <a:tc>
                  <a:txBody>
                    <a:bodyPr/>
                    <a:lstStyle/>
                    <a:p>
                      <a:pPr algn="ctr"/>
                      <a:r>
                        <a:rPr lang="en-US" dirty="0">
                          <a:solidFill>
                            <a:schemeClr val="tx2"/>
                          </a:solidFill>
                          <a:latin typeface="Franklin Gothic Medium" panose="020B0603020102020204" pitchFamily="34" charset="0"/>
                        </a:rPr>
                        <a:t>$37,734</a:t>
                      </a:r>
                    </a:p>
                  </a:txBody>
                  <a:tcPr anchor="ctr"/>
                </a:tc>
                <a:tc>
                  <a:txBody>
                    <a:bodyPr/>
                    <a:lstStyle/>
                    <a:p>
                      <a:pPr algn="ctr"/>
                      <a:r>
                        <a:rPr lang="en-US" dirty="0">
                          <a:solidFill>
                            <a:schemeClr val="tx2"/>
                          </a:solidFill>
                          <a:latin typeface="Franklin Gothic Medium" panose="020B0603020102020204" pitchFamily="34" charset="0"/>
                        </a:rPr>
                        <a:t>$45,694</a:t>
                      </a:r>
                    </a:p>
                  </a:txBody>
                  <a:tcPr anchor="ctr"/>
                </a:tc>
                <a:tc>
                  <a:txBody>
                    <a:bodyPr/>
                    <a:lstStyle/>
                    <a:p>
                      <a:pPr algn="ctr"/>
                      <a:r>
                        <a:rPr lang="en-US" dirty="0">
                          <a:solidFill>
                            <a:schemeClr val="tx2"/>
                          </a:solidFill>
                          <a:latin typeface="Franklin Gothic Medium" panose="020B0603020102020204" pitchFamily="34" charset="0"/>
                        </a:rPr>
                        <a:t>$49,022</a:t>
                      </a:r>
                    </a:p>
                  </a:txBody>
                  <a:tcPr anchor="ctr"/>
                </a:tc>
                <a:tc>
                  <a:txBody>
                    <a:bodyPr/>
                    <a:lstStyle/>
                    <a:p>
                      <a:pPr algn="ctr"/>
                      <a:r>
                        <a:rPr lang="en-US" dirty="0">
                          <a:solidFill>
                            <a:schemeClr val="tx2"/>
                          </a:solidFill>
                          <a:latin typeface="Franklin Gothic Medium" panose="020B0603020102020204" pitchFamily="34" charset="0"/>
                        </a:rPr>
                        <a:t>$51,844</a:t>
                      </a:r>
                    </a:p>
                  </a:txBody>
                  <a:tcPr anchor="ctr"/>
                </a:tc>
                <a:extLst>
                  <a:ext uri="{0D108BD9-81ED-4DB2-BD59-A6C34878D82A}">
                    <a16:rowId xmlns:a16="http://schemas.microsoft.com/office/drawing/2014/main" val="2535962330"/>
                  </a:ext>
                </a:extLst>
              </a:tr>
            </a:tbl>
          </a:graphicData>
        </a:graphic>
      </p:graphicFrame>
      <p:pic>
        <p:nvPicPr>
          <p:cNvPr id="14" name="Picture placeholder 29">
            <a:extLst>
              <a:ext uri="{FF2B5EF4-FFF2-40B4-BE49-F238E27FC236}">
                <a16:creationId xmlns:a16="http://schemas.microsoft.com/office/drawing/2014/main" id="{AB414820-455A-4114-89D7-007F6B23C5FE}"/>
              </a:ext>
            </a:extLst>
          </p:cNvPr>
          <p:cNvPicPr>
            <a:picLocks noChangeAspect="1"/>
          </p:cNvPicPr>
          <p:nvPr/>
        </p:nvPicPr>
        <p:blipFill>
          <a:blip r:embed="rId2"/>
          <a:srcRect l="25536" r="25536"/>
          <a:stretch/>
        </p:blipFill>
        <p:spPr>
          <a:xfrm>
            <a:off x="610628" y="2077873"/>
            <a:ext cx="2420670" cy="2783781"/>
          </a:xfrm>
          <a:custGeom>
            <a:avLst/>
            <a:gdLst>
              <a:gd name="connsiteX0" fmla="*/ 0 w 4816475"/>
              <a:gd name="connsiteY0" fmla="*/ 2407444 h 4814888"/>
              <a:gd name="connsiteX1" fmla="*/ 1203722 w 4816475"/>
              <a:gd name="connsiteY1" fmla="*/ 1 h 4814888"/>
              <a:gd name="connsiteX2" fmla="*/ 3612753 w 4816475"/>
              <a:gd name="connsiteY2" fmla="*/ 1 h 4814888"/>
              <a:gd name="connsiteX3" fmla="*/ 4816475 w 4816475"/>
              <a:gd name="connsiteY3" fmla="*/ 2407444 h 4814888"/>
              <a:gd name="connsiteX4" fmla="*/ 3612753 w 4816475"/>
              <a:gd name="connsiteY4" fmla="*/ 4814887 h 4814888"/>
              <a:gd name="connsiteX5" fmla="*/ 1203722 w 4816475"/>
              <a:gd name="connsiteY5" fmla="*/ 4814887 h 4814888"/>
              <a:gd name="connsiteX6" fmla="*/ 0 w 4816475"/>
              <a:gd name="connsiteY6" fmla="*/ 2407444 h 4814888"/>
              <a:gd name="connsiteX0" fmla="*/ 0 w 4816475"/>
              <a:gd name="connsiteY0" fmla="*/ 2407443 h 4814886"/>
              <a:gd name="connsiteX1" fmla="*/ 2199402 w 4816475"/>
              <a:gd name="connsiteY1" fmla="*/ 243840 h 4814886"/>
              <a:gd name="connsiteX2" fmla="*/ 3612753 w 4816475"/>
              <a:gd name="connsiteY2" fmla="*/ 0 h 4814886"/>
              <a:gd name="connsiteX3" fmla="*/ 4816475 w 4816475"/>
              <a:gd name="connsiteY3" fmla="*/ 2407443 h 4814886"/>
              <a:gd name="connsiteX4" fmla="*/ 3612753 w 4816475"/>
              <a:gd name="connsiteY4" fmla="*/ 4814886 h 4814886"/>
              <a:gd name="connsiteX5" fmla="*/ 1203722 w 4816475"/>
              <a:gd name="connsiteY5" fmla="*/ 4814886 h 4814886"/>
              <a:gd name="connsiteX6" fmla="*/ 0 w 4816475"/>
              <a:gd name="connsiteY6" fmla="*/ 2407443 h 4814886"/>
              <a:gd name="connsiteX0" fmla="*/ 0 w 4816475"/>
              <a:gd name="connsiteY0" fmla="*/ 2163603 h 4571046"/>
              <a:gd name="connsiteX1" fmla="*/ 2199402 w 4816475"/>
              <a:gd name="connsiteY1" fmla="*/ 0 h 4571046"/>
              <a:gd name="connsiteX2" fmla="*/ 4608433 w 4816475"/>
              <a:gd name="connsiteY2" fmla="*/ 721360 h 4571046"/>
              <a:gd name="connsiteX3" fmla="*/ 4816475 w 4816475"/>
              <a:gd name="connsiteY3" fmla="*/ 2163603 h 4571046"/>
              <a:gd name="connsiteX4" fmla="*/ 3612753 w 4816475"/>
              <a:gd name="connsiteY4" fmla="*/ 4571046 h 4571046"/>
              <a:gd name="connsiteX5" fmla="*/ 1203722 w 4816475"/>
              <a:gd name="connsiteY5" fmla="*/ 4571046 h 4571046"/>
              <a:gd name="connsiteX6" fmla="*/ 0 w 4816475"/>
              <a:gd name="connsiteY6" fmla="*/ 2163603 h 4571046"/>
              <a:gd name="connsiteX0" fmla="*/ 0 w 4958715"/>
              <a:gd name="connsiteY0" fmla="*/ 2163603 h 4571046"/>
              <a:gd name="connsiteX1" fmla="*/ 2199402 w 4958715"/>
              <a:gd name="connsiteY1" fmla="*/ 0 h 4571046"/>
              <a:gd name="connsiteX2" fmla="*/ 4608433 w 4958715"/>
              <a:gd name="connsiteY2" fmla="*/ 721360 h 4571046"/>
              <a:gd name="connsiteX3" fmla="*/ 4958715 w 4958715"/>
              <a:gd name="connsiteY3" fmla="*/ 2803683 h 4571046"/>
              <a:gd name="connsiteX4" fmla="*/ 3612753 w 4958715"/>
              <a:gd name="connsiteY4" fmla="*/ 4571046 h 4571046"/>
              <a:gd name="connsiteX5" fmla="*/ 1203722 w 4958715"/>
              <a:gd name="connsiteY5" fmla="*/ 4571046 h 4571046"/>
              <a:gd name="connsiteX6" fmla="*/ 0 w 4958715"/>
              <a:gd name="connsiteY6" fmla="*/ 2163603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1161050 w 4916043"/>
              <a:gd name="connsiteY5" fmla="*/ 4571046 h 4571046"/>
              <a:gd name="connsiteX6" fmla="*/ 0 w 4916043"/>
              <a:gd name="connsiteY6" fmla="*/ 1273587 h 4571046"/>
              <a:gd name="connsiteX0" fmla="*/ 0 w 4916043"/>
              <a:gd name="connsiteY0" fmla="*/ 1273587 h 4571046"/>
              <a:gd name="connsiteX1" fmla="*/ 2156730 w 4916043"/>
              <a:gd name="connsiteY1" fmla="*/ 0 h 4571046"/>
              <a:gd name="connsiteX2" fmla="*/ 4565761 w 4916043"/>
              <a:gd name="connsiteY2" fmla="*/ 721360 h 4571046"/>
              <a:gd name="connsiteX3" fmla="*/ 4916043 w 4916043"/>
              <a:gd name="connsiteY3" fmla="*/ 2803683 h 4571046"/>
              <a:gd name="connsiteX4" fmla="*/ 3570081 w 4916043"/>
              <a:gd name="connsiteY4" fmla="*/ 4571046 h 4571046"/>
              <a:gd name="connsiteX5" fmla="*/ 21098 w 4916043"/>
              <a:gd name="connsiteY5" fmla="*/ 3815142 h 4571046"/>
              <a:gd name="connsiteX6" fmla="*/ 0 w 4916043"/>
              <a:gd name="connsiteY6" fmla="*/ 1273587 h 4571046"/>
              <a:gd name="connsiteX0" fmla="*/ 0 w 4916043"/>
              <a:gd name="connsiteY0" fmla="*/ 1273587 h 5066346"/>
              <a:gd name="connsiteX1" fmla="*/ 2156730 w 4916043"/>
              <a:gd name="connsiteY1" fmla="*/ 0 h 5066346"/>
              <a:gd name="connsiteX2" fmla="*/ 4565761 w 4916043"/>
              <a:gd name="connsiteY2" fmla="*/ 721360 h 5066346"/>
              <a:gd name="connsiteX3" fmla="*/ 4916043 w 4916043"/>
              <a:gd name="connsiteY3" fmla="*/ 2803683 h 5066346"/>
              <a:gd name="connsiteX4" fmla="*/ 2236581 w 4916043"/>
              <a:gd name="connsiteY4" fmla="*/ 5066346 h 5066346"/>
              <a:gd name="connsiteX5" fmla="*/ 21098 w 4916043"/>
              <a:gd name="connsiteY5" fmla="*/ 3815142 h 5066346"/>
              <a:gd name="connsiteX6" fmla="*/ 0 w 4916043"/>
              <a:gd name="connsiteY6" fmla="*/ 1273587 h 5066346"/>
              <a:gd name="connsiteX0" fmla="*/ 0 w 4565761"/>
              <a:gd name="connsiteY0" fmla="*/ 1273587 h 5066346"/>
              <a:gd name="connsiteX1" fmla="*/ 2156730 w 4565761"/>
              <a:gd name="connsiteY1" fmla="*/ 0 h 5066346"/>
              <a:gd name="connsiteX2" fmla="*/ 4565761 w 4565761"/>
              <a:gd name="connsiteY2" fmla="*/ 721360 h 5066346"/>
              <a:gd name="connsiteX3" fmla="*/ 4405503 w 4565761"/>
              <a:gd name="connsiteY3" fmla="*/ 3801903 h 5066346"/>
              <a:gd name="connsiteX4" fmla="*/ 2236581 w 4565761"/>
              <a:gd name="connsiteY4" fmla="*/ 5066346 h 5066346"/>
              <a:gd name="connsiteX5" fmla="*/ 21098 w 4565761"/>
              <a:gd name="connsiteY5" fmla="*/ 3815142 h 5066346"/>
              <a:gd name="connsiteX6" fmla="*/ 0 w 4565761"/>
              <a:gd name="connsiteY6" fmla="*/ 1273587 h 5066346"/>
              <a:gd name="connsiteX0" fmla="*/ 0 w 4405503"/>
              <a:gd name="connsiteY0" fmla="*/ 1273587 h 5066346"/>
              <a:gd name="connsiteX1" fmla="*/ 2156730 w 4405503"/>
              <a:gd name="connsiteY1" fmla="*/ 0 h 5066346"/>
              <a:gd name="connsiteX2" fmla="*/ 4398121 w 4405503"/>
              <a:gd name="connsiteY2" fmla="*/ 1277620 h 5066346"/>
              <a:gd name="connsiteX3" fmla="*/ 4405503 w 4405503"/>
              <a:gd name="connsiteY3" fmla="*/ 3801903 h 5066346"/>
              <a:gd name="connsiteX4" fmla="*/ 2236581 w 4405503"/>
              <a:gd name="connsiteY4" fmla="*/ 5066346 h 5066346"/>
              <a:gd name="connsiteX5" fmla="*/ 21098 w 4405503"/>
              <a:gd name="connsiteY5" fmla="*/ 3815142 h 5066346"/>
              <a:gd name="connsiteX6" fmla="*/ 0 w 4405503"/>
              <a:gd name="connsiteY6" fmla="*/ 1273587 h 5066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05503" h="5066346">
                <a:moveTo>
                  <a:pt x="0" y="1273587"/>
                </a:moveTo>
                <a:lnTo>
                  <a:pt x="2156730" y="0"/>
                </a:lnTo>
                <a:lnTo>
                  <a:pt x="4398121" y="1277620"/>
                </a:lnTo>
                <a:cubicBezTo>
                  <a:pt x="4400582" y="2119048"/>
                  <a:pt x="4403042" y="2960475"/>
                  <a:pt x="4405503" y="3801903"/>
                </a:cubicBezTo>
                <a:lnTo>
                  <a:pt x="2236581" y="5066346"/>
                </a:lnTo>
                <a:lnTo>
                  <a:pt x="21098" y="3815142"/>
                </a:lnTo>
                <a:lnTo>
                  <a:pt x="0" y="1273587"/>
                </a:lnTo>
                <a:close/>
              </a:path>
            </a:pathLst>
          </a:custGeom>
        </p:spPr>
      </p:pic>
      <p:sp>
        <p:nvSpPr>
          <p:cNvPr id="3" name="TextBox 2">
            <a:extLst>
              <a:ext uri="{FF2B5EF4-FFF2-40B4-BE49-F238E27FC236}">
                <a16:creationId xmlns:a16="http://schemas.microsoft.com/office/drawing/2014/main" id="{2D518DF8-275A-10ED-8010-FB73D6ADE592}"/>
              </a:ext>
            </a:extLst>
          </p:cNvPr>
          <p:cNvSpPr txBox="1"/>
          <p:nvPr/>
        </p:nvSpPr>
        <p:spPr>
          <a:xfrm>
            <a:off x="271606" y="6608343"/>
            <a:ext cx="262550" cy="246221"/>
          </a:xfrm>
          <a:prstGeom prst="rect">
            <a:avLst/>
          </a:prstGeom>
          <a:noFill/>
        </p:spPr>
        <p:txBody>
          <a:bodyPr wrap="square" rtlCol="0">
            <a:spAutoFit/>
          </a:bodyPr>
          <a:lstStyle/>
          <a:p>
            <a:r>
              <a:rPr lang="en-US" sz="1000" b="1" dirty="0"/>
              <a:t>6</a:t>
            </a:r>
          </a:p>
        </p:txBody>
      </p:sp>
      <p:sp>
        <p:nvSpPr>
          <p:cNvPr id="5" name="TextBox 4">
            <a:extLst>
              <a:ext uri="{FF2B5EF4-FFF2-40B4-BE49-F238E27FC236}">
                <a16:creationId xmlns:a16="http://schemas.microsoft.com/office/drawing/2014/main" id="{060E957C-8A41-FECA-D7DE-9A494094BA32}"/>
              </a:ext>
            </a:extLst>
          </p:cNvPr>
          <p:cNvSpPr txBox="1"/>
          <p:nvPr/>
        </p:nvSpPr>
        <p:spPr>
          <a:xfrm>
            <a:off x="3255257" y="6277302"/>
            <a:ext cx="5681486" cy="523220"/>
          </a:xfrm>
          <a:prstGeom prst="rect">
            <a:avLst/>
          </a:prstGeom>
          <a:noFill/>
        </p:spPr>
        <p:txBody>
          <a:bodyPr wrap="square">
            <a:spAutoFit/>
          </a:bodyPr>
          <a:lstStyle/>
          <a:p>
            <a:pPr algn="ctr"/>
            <a:r>
              <a:rPr lang="en-US" sz="1400" i="1" dirty="0">
                <a:cs typeface="Calibri" panose="020F0502020204030204" pitchFamily="34" charset="0"/>
              </a:rPr>
              <a:t>Source: Quarterly Census of Employment and Wages. 2021 data are preliminary. Lightcast data used when QCEW records are suppressed.</a:t>
            </a:r>
          </a:p>
        </p:txBody>
      </p:sp>
    </p:spTree>
    <p:extLst>
      <p:ext uri="{BB962C8B-B14F-4D97-AF65-F5344CB8AC3E}">
        <p14:creationId xmlns:p14="http://schemas.microsoft.com/office/powerpoint/2010/main" val="1721663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BFE3C-19AA-4690-858F-0EE1D4DBB50A}"/>
              </a:ext>
            </a:extLst>
          </p:cNvPr>
          <p:cNvSpPr>
            <a:spLocks noGrp="1"/>
          </p:cNvSpPr>
          <p:nvPr>
            <p:ph type="title"/>
          </p:nvPr>
        </p:nvSpPr>
        <p:spPr/>
        <p:txBody>
          <a:bodyPr>
            <a:noAutofit/>
          </a:bodyPr>
          <a:lstStyle/>
          <a:p>
            <a:r>
              <a:rPr lang="en-US" dirty="0">
                <a:solidFill>
                  <a:schemeClr val="accent1">
                    <a:lumMod val="40000"/>
                    <a:lumOff val="60000"/>
                  </a:schemeClr>
                </a:solidFill>
              </a:rPr>
              <a:t>Labor Demand by Occupation</a:t>
            </a:r>
          </a:p>
        </p:txBody>
      </p:sp>
      <p:sp>
        <p:nvSpPr>
          <p:cNvPr id="4" name="Slide Number Placeholder 3"/>
          <p:cNvSpPr>
            <a:spLocks noGrp="1"/>
          </p:cNvSpPr>
          <p:nvPr>
            <p:ph type="sldNum" sz="quarter" idx="4294967295"/>
          </p:nvPr>
        </p:nvSpPr>
        <p:spPr>
          <a:xfrm>
            <a:off x="11733213" y="6218238"/>
            <a:ext cx="458787"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7177E80-0C6D-4A85-86EA-701037B2C2E4}" type="slidenum">
              <a:rPr kumimoji="0" lang="en-US" sz="1200" b="0" i="0" u="none" strike="noStrike" kern="1200" cap="none" spc="0" normalizeH="0" baseline="0" noProof="0" smtClean="0">
                <a:ln>
                  <a:noFill/>
                </a:ln>
                <a:solidFill>
                  <a:srgbClr val="FFFFFF"/>
                </a:solidFill>
                <a:effectLst/>
                <a:uLnTx/>
                <a:uFillTx/>
                <a:latin typeface="Abad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FFFFFF"/>
              </a:solidFill>
              <a:effectLst/>
              <a:uLnTx/>
              <a:uFillTx/>
              <a:latin typeface="Abadi"/>
              <a:ea typeface="+mn-ea"/>
              <a:cs typeface="+mn-cs"/>
            </a:endParaRPr>
          </a:p>
        </p:txBody>
      </p:sp>
      <p:sp>
        <p:nvSpPr>
          <p:cNvPr id="12" name="TextBox 11">
            <a:extLst>
              <a:ext uri="{FF2B5EF4-FFF2-40B4-BE49-F238E27FC236}">
                <a16:creationId xmlns:a16="http://schemas.microsoft.com/office/drawing/2014/main" id="{07ECCAC9-38CA-4A74-B45D-BB280FF3B860}"/>
              </a:ext>
            </a:extLst>
          </p:cNvPr>
          <p:cNvSpPr txBox="1"/>
          <p:nvPr/>
        </p:nvSpPr>
        <p:spPr>
          <a:xfrm>
            <a:off x="1136244" y="6023567"/>
            <a:ext cx="9186921"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chemeClr val="accent1"/>
                </a:solidFill>
                <a:effectLst/>
                <a:uLnTx/>
                <a:uFillTx/>
                <a:ea typeface="+mn-ea"/>
                <a:cs typeface="Calibri" panose="020F0502020204030204" pitchFamily="34" charset="0"/>
              </a:rPr>
              <a:t>Source: Lightcast/Help Wanted OnLine job posting data for Tesla (CA, NV, and TX); Lucid (AZ); and Rivian (IL)</a:t>
            </a:r>
          </a:p>
        </p:txBody>
      </p:sp>
      <p:graphicFrame>
        <p:nvGraphicFramePr>
          <p:cNvPr id="16" name="Table 15">
            <a:extLst>
              <a:ext uri="{FF2B5EF4-FFF2-40B4-BE49-F238E27FC236}">
                <a16:creationId xmlns:a16="http://schemas.microsoft.com/office/drawing/2014/main" id="{A3071415-3453-45C5-8C7C-1680D85667D4}"/>
              </a:ext>
            </a:extLst>
          </p:cNvPr>
          <p:cNvGraphicFramePr>
            <a:graphicFrameLocks noGrp="1"/>
          </p:cNvGraphicFramePr>
          <p:nvPr>
            <p:extLst>
              <p:ext uri="{D42A27DB-BD31-4B8C-83A1-F6EECF244321}">
                <p14:modId xmlns:p14="http://schemas.microsoft.com/office/powerpoint/2010/main" val="3045862891"/>
              </p:ext>
            </p:extLst>
          </p:nvPr>
        </p:nvGraphicFramePr>
        <p:xfrm>
          <a:off x="1299412" y="2883673"/>
          <a:ext cx="8860587" cy="2976939"/>
        </p:xfrm>
        <a:graphic>
          <a:graphicData uri="http://schemas.openxmlformats.org/drawingml/2006/table">
            <a:tbl>
              <a:tblPr firstRow="1" bandRow="1">
                <a:tableStyleId>{5C22544A-7EE6-4342-B048-85BDC9FD1C3A}</a:tableStyleId>
              </a:tblPr>
              <a:tblGrid>
                <a:gridCol w="1283678">
                  <a:extLst>
                    <a:ext uri="{9D8B030D-6E8A-4147-A177-3AD203B41FA5}">
                      <a16:colId xmlns:a16="http://schemas.microsoft.com/office/drawing/2014/main" val="2162913149"/>
                    </a:ext>
                  </a:extLst>
                </a:gridCol>
                <a:gridCol w="5313030">
                  <a:extLst>
                    <a:ext uri="{9D8B030D-6E8A-4147-A177-3AD203B41FA5}">
                      <a16:colId xmlns:a16="http://schemas.microsoft.com/office/drawing/2014/main" val="1580870937"/>
                    </a:ext>
                  </a:extLst>
                </a:gridCol>
                <a:gridCol w="2263879">
                  <a:extLst>
                    <a:ext uri="{9D8B030D-6E8A-4147-A177-3AD203B41FA5}">
                      <a16:colId xmlns:a16="http://schemas.microsoft.com/office/drawing/2014/main" val="3891506162"/>
                    </a:ext>
                  </a:extLst>
                </a:gridCol>
              </a:tblGrid>
              <a:tr h="330771">
                <a:tc>
                  <a:txBody>
                    <a:bodyPr/>
                    <a:lstStyle/>
                    <a:p>
                      <a:pPr marL="0" algn="ctr" defTabSz="914400" rtl="0" eaLnBrk="1" fontAlgn="b" latinLnBrk="0" hangingPunct="1"/>
                      <a:r>
                        <a:rPr lang="en-US" sz="1800" kern="1200" dirty="0">
                          <a:solidFill>
                            <a:schemeClr val="bg1"/>
                          </a:solidFill>
                          <a:latin typeface="Franklin Gothic Medium" panose="020B0603020102020204" pitchFamily="34" charset="0"/>
                          <a:ea typeface="+mn-ea"/>
                          <a:cs typeface="+mn-cs"/>
                        </a:rPr>
                        <a:t>SOC</a:t>
                      </a:r>
                    </a:p>
                  </a:txBody>
                  <a:tcPr marL="7620" marR="7620" marT="7620" marB="0" anchor="ctr"/>
                </a:tc>
                <a:tc>
                  <a:txBody>
                    <a:bodyPr/>
                    <a:lstStyle/>
                    <a:p>
                      <a:pPr marL="0" algn="ctr" defTabSz="914400" rtl="0" eaLnBrk="1" fontAlgn="b" latinLnBrk="0" hangingPunct="1"/>
                      <a:r>
                        <a:rPr lang="en-US" sz="1800" kern="1200" dirty="0">
                          <a:solidFill>
                            <a:schemeClr val="bg1"/>
                          </a:solidFill>
                          <a:latin typeface="Franklin Gothic Medium" panose="020B0603020102020204" pitchFamily="34" charset="0"/>
                          <a:ea typeface="+mn-ea"/>
                          <a:cs typeface="+mn-cs"/>
                        </a:rPr>
                        <a:t>Description</a:t>
                      </a:r>
                    </a:p>
                  </a:txBody>
                  <a:tcPr marL="7620" marR="7620" marT="7620" marB="0" anchor="ctr"/>
                </a:tc>
                <a:tc>
                  <a:txBody>
                    <a:bodyPr/>
                    <a:lstStyle/>
                    <a:p>
                      <a:pPr marL="0" algn="ctr" defTabSz="914400" rtl="0" eaLnBrk="1" fontAlgn="b" latinLnBrk="0" hangingPunct="1"/>
                      <a:r>
                        <a:rPr lang="en-US" sz="1800" kern="1200" dirty="0">
                          <a:solidFill>
                            <a:schemeClr val="bg1"/>
                          </a:solidFill>
                          <a:latin typeface="Franklin Gothic Medium" panose="020B0603020102020204" pitchFamily="34" charset="0"/>
                          <a:ea typeface="+mn-ea"/>
                          <a:cs typeface="+mn-cs"/>
                        </a:rPr>
                        <a:t>Job Openings</a:t>
                      </a:r>
                    </a:p>
                  </a:txBody>
                  <a:tcPr marL="7620" marR="7620" marT="7620" marB="0" anchor="ctr"/>
                </a:tc>
                <a:extLst>
                  <a:ext uri="{0D108BD9-81ED-4DB2-BD59-A6C34878D82A}">
                    <a16:rowId xmlns:a16="http://schemas.microsoft.com/office/drawing/2014/main" val="1264229283"/>
                  </a:ext>
                </a:extLst>
              </a:tr>
              <a:tr h="330771">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15-1299</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Computer Occupations, All Other</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551</a:t>
                      </a:r>
                    </a:p>
                  </a:txBody>
                  <a:tcPr marL="7620" marR="7620" marT="7620" marB="0" anchor="ctr"/>
                </a:tc>
                <a:extLst>
                  <a:ext uri="{0D108BD9-81ED-4DB2-BD59-A6C34878D82A}">
                    <a16:rowId xmlns:a16="http://schemas.microsoft.com/office/drawing/2014/main" val="3632579882"/>
                  </a:ext>
                </a:extLst>
              </a:tr>
              <a:tr h="330771">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15-1252</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Software Developers</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523</a:t>
                      </a:r>
                    </a:p>
                  </a:txBody>
                  <a:tcPr marL="7620" marR="7620" marT="7620" marB="0" anchor="ctr"/>
                </a:tc>
                <a:extLst>
                  <a:ext uri="{0D108BD9-81ED-4DB2-BD59-A6C34878D82A}">
                    <a16:rowId xmlns:a16="http://schemas.microsoft.com/office/drawing/2014/main" val="1053143111"/>
                  </a:ext>
                </a:extLst>
              </a:tr>
              <a:tr h="330771">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17-3029</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Engineering Technicians, Except Drafters, All Other</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504</a:t>
                      </a:r>
                    </a:p>
                  </a:txBody>
                  <a:tcPr marL="7620" marR="7620" marT="7620" marB="0" anchor="ctr"/>
                </a:tc>
                <a:extLst>
                  <a:ext uri="{0D108BD9-81ED-4DB2-BD59-A6C34878D82A}">
                    <a16:rowId xmlns:a16="http://schemas.microsoft.com/office/drawing/2014/main" val="1148928524"/>
                  </a:ext>
                </a:extLst>
              </a:tr>
              <a:tr h="330771">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49-9071</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Maintenance and Repair Workers, General</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450</a:t>
                      </a:r>
                    </a:p>
                  </a:txBody>
                  <a:tcPr marL="7620" marR="7620" marT="7620" marB="0" anchor="ctr"/>
                </a:tc>
                <a:extLst>
                  <a:ext uri="{0D108BD9-81ED-4DB2-BD59-A6C34878D82A}">
                    <a16:rowId xmlns:a16="http://schemas.microsoft.com/office/drawing/2014/main" val="3320371572"/>
                  </a:ext>
                </a:extLst>
              </a:tr>
              <a:tr h="330771">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49-3023</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Automotive Service Technicians and Mechanics</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401</a:t>
                      </a:r>
                    </a:p>
                  </a:txBody>
                  <a:tcPr marL="7620" marR="7620" marT="7620" marB="0" anchor="ctr"/>
                </a:tc>
                <a:extLst>
                  <a:ext uri="{0D108BD9-81ED-4DB2-BD59-A6C34878D82A}">
                    <a16:rowId xmlns:a16="http://schemas.microsoft.com/office/drawing/2014/main" val="3574314379"/>
                  </a:ext>
                </a:extLst>
              </a:tr>
              <a:tr h="330771">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17-2112</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Industrial Engineers</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270</a:t>
                      </a:r>
                    </a:p>
                  </a:txBody>
                  <a:tcPr marL="7620" marR="7620" marT="7620" marB="0" anchor="ctr"/>
                </a:tc>
                <a:extLst>
                  <a:ext uri="{0D108BD9-81ED-4DB2-BD59-A6C34878D82A}">
                    <a16:rowId xmlns:a16="http://schemas.microsoft.com/office/drawing/2014/main" val="3756568972"/>
                  </a:ext>
                </a:extLst>
              </a:tr>
              <a:tr h="330771">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17-2071</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Electrical Engineers</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247</a:t>
                      </a:r>
                    </a:p>
                  </a:txBody>
                  <a:tcPr marL="7620" marR="7620" marT="7620" marB="0" anchor="ctr"/>
                </a:tc>
                <a:extLst>
                  <a:ext uri="{0D108BD9-81ED-4DB2-BD59-A6C34878D82A}">
                    <a16:rowId xmlns:a16="http://schemas.microsoft.com/office/drawing/2014/main" val="2322745107"/>
                  </a:ext>
                </a:extLst>
              </a:tr>
              <a:tr h="330771">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17-2041</a:t>
                      </a:r>
                    </a:p>
                  </a:txBody>
                  <a:tcPr marL="7620" marR="7620" marT="7620" marB="0" anchor="ctr"/>
                </a:tc>
                <a:tc>
                  <a:txBody>
                    <a:bodyPr/>
                    <a:lstStyle/>
                    <a:p>
                      <a:pPr marL="0" algn="ctr" defTabSz="914400" rtl="0" eaLnBrk="1" fontAlgn="b" latinLnBrk="0" hangingPunct="1"/>
                      <a:r>
                        <a:rPr lang="en-US" sz="1800" kern="1200">
                          <a:solidFill>
                            <a:schemeClr val="tx2"/>
                          </a:solidFill>
                          <a:latin typeface="Franklin Gothic Medium" panose="020B0603020102020204" pitchFamily="34" charset="0"/>
                          <a:ea typeface="+mn-ea"/>
                          <a:cs typeface="+mn-cs"/>
                        </a:rPr>
                        <a:t>Chemical Engineers</a:t>
                      </a:r>
                    </a:p>
                  </a:txBody>
                  <a:tcPr marL="7620" marR="7620" marT="7620" marB="0" anchor="ctr"/>
                </a:tc>
                <a:tc>
                  <a:txBody>
                    <a:bodyPr/>
                    <a:lstStyle/>
                    <a:p>
                      <a:pPr marL="0" algn="ctr" defTabSz="914400" rtl="0" eaLnBrk="1" fontAlgn="b" latinLnBrk="0" hangingPunct="1"/>
                      <a:r>
                        <a:rPr lang="en-US" sz="1800" kern="1200" dirty="0">
                          <a:solidFill>
                            <a:schemeClr val="tx2"/>
                          </a:solidFill>
                          <a:latin typeface="Franklin Gothic Medium" panose="020B0603020102020204" pitchFamily="34" charset="0"/>
                          <a:ea typeface="+mn-ea"/>
                          <a:cs typeface="+mn-cs"/>
                        </a:rPr>
                        <a:t>234</a:t>
                      </a:r>
                    </a:p>
                  </a:txBody>
                  <a:tcPr marL="7620" marR="7620" marT="7620" marB="0" anchor="ctr"/>
                </a:tc>
                <a:extLst>
                  <a:ext uri="{0D108BD9-81ED-4DB2-BD59-A6C34878D82A}">
                    <a16:rowId xmlns:a16="http://schemas.microsoft.com/office/drawing/2014/main" val="2941250002"/>
                  </a:ext>
                </a:extLst>
              </a:tr>
            </a:tbl>
          </a:graphicData>
        </a:graphic>
      </p:graphicFrame>
      <p:sp>
        <p:nvSpPr>
          <p:cNvPr id="3" name="TextBox 2">
            <a:extLst>
              <a:ext uri="{FF2B5EF4-FFF2-40B4-BE49-F238E27FC236}">
                <a16:creationId xmlns:a16="http://schemas.microsoft.com/office/drawing/2014/main" id="{FB173CDE-5682-643D-E64C-BE835D9BF959}"/>
              </a:ext>
            </a:extLst>
          </p:cNvPr>
          <p:cNvSpPr txBox="1"/>
          <p:nvPr/>
        </p:nvSpPr>
        <p:spPr>
          <a:xfrm>
            <a:off x="271606" y="6608343"/>
            <a:ext cx="262550" cy="246221"/>
          </a:xfrm>
          <a:prstGeom prst="rect">
            <a:avLst/>
          </a:prstGeom>
          <a:noFill/>
        </p:spPr>
        <p:txBody>
          <a:bodyPr wrap="square" rtlCol="0">
            <a:spAutoFit/>
          </a:bodyPr>
          <a:lstStyle/>
          <a:p>
            <a:r>
              <a:rPr lang="en-US" sz="1000" b="1" dirty="0"/>
              <a:t>7</a:t>
            </a:r>
          </a:p>
        </p:txBody>
      </p:sp>
      <p:sp>
        <p:nvSpPr>
          <p:cNvPr id="6" name="Content Placeholder 4">
            <a:extLst>
              <a:ext uri="{FF2B5EF4-FFF2-40B4-BE49-F238E27FC236}">
                <a16:creationId xmlns:a16="http://schemas.microsoft.com/office/drawing/2014/main" id="{6408D7AB-9FA0-2E4B-F0D4-5F8F59598FBC}"/>
              </a:ext>
            </a:extLst>
          </p:cNvPr>
          <p:cNvSpPr txBox="1">
            <a:spLocks/>
          </p:cNvSpPr>
          <p:nvPr/>
        </p:nvSpPr>
        <p:spPr>
          <a:xfrm>
            <a:off x="838200" y="1825625"/>
            <a:ext cx="10515600" cy="92820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dirty="0"/>
              <a:t>What positions have existing EV-related facilities in other states been hiring for over the last 12 months? </a:t>
            </a:r>
            <a:endParaRPr lang="en-US" sz="2200" dirty="0"/>
          </a:p>
        </p:txBody>
      </p:sp>
    </p:spTree>
    <p:extLst>
      <p:ext uri="{BB962C8B-B14F-4D97-AF65-F5344CB8AC3E}">
        <p14:creationId xmlns:p14="http://schemas.microsoft.com/office/powerpoint/2010/main" val="1120070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21E73BA-53B9-C0C1-476A-00736A64AB79}"/>
              </a:ext>
            </a:extLst>
          </p:cNvPr>
          <p:cNvSpPr>
            <a:spLocks noGrp="1"/>
          </p:cNvSpPr>
          <p:nvPr>
            <p:ph type="title"/>
          </p:nvPr>
        </p:nvSpPr>
        <p:spPr/>
        <p:txBody>
          <a:bodyPr>
            <a:normAutofit/>
          </a:bodyPr>
          <a:lstStyle/>
          <a:p>
            <a:r>
              <a:rPr lang="en-US" dirty="0">
                <a:solidFill>
                  <a:schemeClr val="accent1">
                    <a:lumMod val="40000"/>
                    <a:lumOff val="60000"/>
                  </a:schemeClr>
                </a:solidFill>
              </a:rPr>
              <a:t>Skills Required: EV Job Posting Characteristics</a:t>
            </a:r>
          </a:p>
        </p:txBody>
      </p:sp>
      <p:sp>
        <p:nvSpPr>
          <p:cNvPr id="7" name="Text Placeholder 6">
            <a:extLst>
              <a:ext uri="{FF2B5EF4-FFF2-40B4-BE49-F238E27FC236}">
                <a16:creationId xmlns:a16="http://schemas.microsoft.com/office/drawing/2014/main" id="{9E631D97-8070-4868-BA26-EDD254C9F7EB}"/>
              </a:ext>
            </a:extLst>
          </p:cNvPr>
          <p:cNvSpPr>
            <a:spLocks noGrp="1"/>
          </p:cNvSpPr>
          <p:nvPr>
            <p:ph sz="half" idx="1"/>
          </p:nvPr>
        </p:nvSpPr>
        <p:spPr/>
        <p:txBody>
          <a:bodyPr>
            <a:normAutofit/>
          </a:bodyPr>
          <a:lstStyle/>
          <a:p>
            <a:pPr marL="0" indent="0" algn="ctr">
              <a:spcBef>
                <a:spcPts val="600"/>
              </a:spcBef>
              <a:buNone/>
            </a:pPr>
            <a:r>
              <a:rPr lang="en-US" sz="2400" dirty="0">
                <a:solidFill>
                  <a:schemeClr val="tx1"/>
                </a:solidFill>
              </a:rPr>
              <a:t>Minimum Education Requirements</a:t>
            </a:r>
          </a:p>
          <a:p>
            <a:pPr marL="0" indent="0" algn="ctr">
              <a:spcBef>
                <a:spcPts val="600"/>
              </a:spcBef>
              <a:buNone/>
            </a:pPr>
            <a:endParaRPr lang="en-US" sz="2400" dirty="0"/>
          </a:p>
        </p:txBody>
      </p:sp>
      <p:sp>
        <p:nvSpPr>
          <p:cNvPr id="4" name="Content Placeholder 3">
            <a:extLst>
              <a:ext uri="{FF2B5EF4-FFF2-40B4-BE49-F238E27FC236}">
                <a16:creationId xmlns:a16="http://schemas.microsoft.com/office/drawing/2014/main" id="{85351D0E-9717-C1C1-AC56-DFE046B75D46}"/>
              </a:ext>
            </a:extLst>
          </p:cNvPr>
          <p:cNvSpPr>
            <a:spLocks noGrp="1"/>
          </p:cNvSpPr>
          <p:nvPr>
            <p:ph sz="half" idx="2"/>
          </p:nvPr>
        </p:nvSpPr>
        <p:spPr/>
        <p:txBody>
          <a:bodyPr/>
          <a:lstStyle/>
          <a:p>
            <a:pPr marL="0" indent="0" algn="ctr">
              <a:buNone/>
            </a:pPr>
            <a:r>
              <a:rPr lang="en-US" sz="2400" dirty="0">
                <a:solidFill>
                  <a:srgbClr val="1B2754"/>
                </a:solidFill>
                <a:latin typeface="Franklin Gothic Medium" panose="020B0603020102020204" pitchFamily="34" charset="0"/>
              </a:rPr>
              <a:t>Most Common Programs of Study Requirements </a:t>
            </a:r>
          </a:p>
          <a:p>
            <a:endParaRPr lang="en-US" dirty="0"/>
          </a:p>
        </p:txBody>
      </p:sp>
      <p:sp>
        <p:nvSpPr>
          <p:cNvPr id="15" name="Slide Number Placeholder 13">
            <a:extLst>
              <a:ext uri="{FF2B5EF4-FFF2-40B4-BE49-F238E27FC236}">
                <a16:creationId xmlns:a16="http://schemas.microsoft.com/office/drawing/2014/main" id="{55AB7753-4245-72E4-BEDB-33038672BA35}"/>
              </a:ext>
            </a:extLst>
          </p:cNvPr>
          <p:cNvSpPr txBox="1">
            <a:spLocks/>
          </p:cNvSpPr>
          <p:nvPr/>
        </p:nvSpPr>
        <p:spPr>
          <a:xfrm>
            <a:off x="11194169" y="6215665"/>
            <a:ext cx="458592" cy="365125"/>
          </a:xfrm>
          <a:prstGeom prst="rect">
            <a:avLst/>
          </a:prstGeom>
        </p:spPr>
        <p:txBody>
          <a:bodyPr anchor="ctr"/>
          <a:lstStyle>
            <a:defPPr>
              <a:defRPr lang="zh-CN"/>
            </a:defPPr>
            <a:lvl1pPr marL="0" algn="ctr" defTabSz="914400" rtl="0" eaLnBrk="1" latinLnBrk="0" hangingPunct="1">
              <a:defRPr sz="1200" b="0" i="0" kern="1200">
                <a:solidFill>
                  <a:schemeClr val="tx1"/>
                </a:solidFill>
                <a:latin typeface="Abadi" panose="020B0604020104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47FEACEE-25B4-4A2D-B147-27296E36371D}" type="slidenum">
              <a:rPr kumimoji="0" lang="zh-CN" altLang="en-US" sz="1200" b="0" i="0" u="none" strike="noStrike" kern="1200" cap="none" spc="0" normalizeH="0" baseline="0" noProof="0" smtClean="0">
                <a:ln>
                  <a:noFill/>
                </a:ln>
                <a:solidFill>
                  <a:srgbClr val="FFFFFF"/>
                </a:solidFill>
                <a:effectLst/>
                <a:uLnTx/>
                <a:uFillTx/>
                <a:latin typeface="Abadi" panose="020B0604020104020204"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dirty="0">
              <a:ln>
                <a:noFill/>
              </a:ln>
              <a:solidFill>
                <a:srgbClr val="FFFFFF"/>
              </a:solidFill>
              <a:effectLst/>
              <a:uLnTx/>
              <a:uFillTx/>
              <a:latin typeface="Abadi" panose="020B0604020104020204" pitchFamily="34" charset="0"/>
              <a:ea typeface="+mn-ea"/>
              <a:cs typeface="+mn-cs"/>
            </a:endParaRPr>
          </a:p>
        </p:txBody>
      </p:sp>
      <p:graphicFrame>
        <p:nvGraphicFramePr>
          <p:cNvPr id="24" name="Table 24">
            <a:extLst>
              <a:ext uri="{FF2B5EF4-FFF2-40B4-BE49-F238E27FC236}">
                <a16:creationId xmlns:a16="http://schemas.microsoft.com/office/drawing/2014/main" id="{FD9F5DEE-B404-4299-9983-58870E99B771}"/>
              </a:ext>
            </a:extLst>
          </p:cNvPr>
          <p:cNvGraphicFramePr>
            <a:graphicFrameLocks noGrp="1"/>
          </p:cNvGraphicFramePr>
          <p:nvPr>
            <p:extLst>
              <p:ext uri="{D42A27DB-BD31-4B8C-83A1-F6EECF244321}">
                <p14:modId xmlns:p14="http://schemas.microsoft.com/office/powerpoint/2010/main" val="2512035873"/>
              </p:ext>
            </p:extLst>
          </p:nvPr>
        </p:nvGraphicFramePr>
        <p:xfrm>
          <a:off x="6771538" y="2661887"/>
          <a:ext cx="3982924" cy="2994660"/>
        </p:xfrm>
        <a:graphic>
          <a:graphicData uri="http://schemas.openxmlformats.org/drawingml/2006/table">
            <a:tbl>
              <a:tblPr firstRow="1" bandRow="1">
                <a:tableStyleId>{5C22544A-7EE6-4342-B048-85BDC9FD1C3A}</a:tableStyleId>
              </a:tblPr>
              <a:tblGrid>
                <a:gridCol w="2614549">
                  <a:extLst>
                    <a:ext uri="{9D8B030D-6E8A-4147-A177-3AD203B41FA5}">
                      <a16:colId xmlns:a16="http://schemas.microsoft.com/office/drawing/2014/main" val="1080424920"/>
                    </a:ext>
                  </a:extLst>
                </a:gridCol>
                <a:gridCol w="1368375">
                  <a:extLst>
                    <a:ext uri="{9D8B030D-6E8A-4147-A177-3AD203B41FA5}">
                      <a16:colId xmlns:a16="http://schemas.microsoft.com/office/drawing/2014/main" val="2794915710"/>
                    </a:ext>
                  </a:extLst>
                </a:gridCol>
              </a:tblGrid>
              <a:tr h="0">
                <a:tc>
                  <a:txBody>
                    <a:bodyPr/>
                    <a:lstStyle/>
                    <a:p>
                      <a:pPr algn="ctr"/>
                      <a:r>
                        <a:rPr lang="en-US" sz="2000" dirty="0">
                          <a:solidFill>
                            <a:schemeClr val="bg1"/>
                          </a:solidFill>
                          <a:latin typeface="+mn-lt"/>
                          <a:cs typeface="Calibri" panose="020F0502020204030204" pitchFamily="34" charset="0"/>
                        </a:rPr>
                        <a:t>Program of Study</a:t>
                      </a:r>
                    </a:p>
                  </a:txBody>
                  <a:tcPr anchor="ctr"/>
                </a:tc>
                <a:tc>
                  <a:txBody>
                    <a:bodyPr/>
                    <a:lstStyle/>
                    <a:p>
                      <a:pPr algn="ctr"/>
                      <a:r>
                        <a:rPr lang="en-US" sz="2000" dirty="0">
                          <a:solidFill>
                            <a:schemeClr val="bg1"/>
                          </a:solidFill>
                          <a:latin typeface="+mn-lt"/>
                          <a:cs typeface="Calibri" panose="020F0502020204030204" pitchFamily="34" charset="0"/>
                        </a:rPr>
                        <a:t>Postings </a:t>
                      </a:r>
                    </a:p>
                  </a:txBody>
                  <a:tcPr anchor="ctr"/>
                </a:tc>
                <a:extLst>
                  <a:ext uri="{0D108BD9-81ED-4DB2-BD59-A6C34878D82A}">
                    <a16:rowId xmlns:a16="http://schemas.microsoft.com/office/drawing/2014/main" val="1611299040"/>
                  </a:ext>
                </a:extLst>
              </a:tr>
              <a:tr h="370840">
                <a:tc>
                  <a:txBody>
                    <a:bodyPr/>
                    <a:lstStyle/>
                    <a:p>
                      <a:pPr algn="ctr" fontAlgn="b"/>
                      <a:r>
                        <a:rPr lang="en-US" sz="1600" b="0" i="0" u="none" strike="noStrike" dirty="0">
                          <a:solidFill>
                            <a:schemeClr val="tx2"/>
                          </a:solidFill>
                          <a:effectLst/>
                          <a:latin typeface="+mn-lt"/>
                        </a:rPr>
                        <a:t>Engineering, General</a:t>
                      </a:r>
                    </a:p>
                  </a:txBody>
                  <a:tcPr marL="7620" marR="7620" marT="7620" marB="0" anchor="ctr"/>
                </a:tc>
                <a:tc>
                  <a:txBody>
                    <a:bodyPr/>
                    <a:lstStyle/>
                    <a:p>
                      <a:pPr algn="ctr" fontAlgn="b"/>
                      <a:r>
                        <a:rPr lang="en-US" sz="1600" b="0" i="0" u="none" strike="noStrike" dirty="0">
                          <a:solidFill>
                            <a:schemeClr val="tx2"/>
                          </a:solidFill>
                          <a:effectLst/>
                          <a:latin typeface="+mn-lt"/>
                        </a:rPr>
                        <a:t>2,100</a:t>
                      </a:r>
                    </a:p>
                  </a:txBody>
                  <a:tcPr marL="7620" marR="7620" marT="7620" marB="0" anchor="ctr"/>
                </a:tc>
                <a:extLst>
                  <a:ext uri="{0D108BD9-81ED-4DB2-BD59-A6C34878D82A}">
                    <a16:rowId xmlns:a16="http://schemas.microsoft.com/office/drawing/2014/main" val="3873667712"/>
                  </a:ext>
                </a:extLst>
              </a:tr>
              <a:tr h="370840">
                <a:tc>
                  <a:txBody>
                    <a:bodyPr/>
                    <a:lstStyle/>
                    <a:p>
                      <a:pPr algn="ctr" fontAlgn="b"/>
                      <a:r>
                        <a:rPr lang="en-US" sz="1600" b="0" i="0" u="none" strike="noStrike" dirty="0">
                          <a:solidFill>
                            <a:schemeClr val="tx2"/>
                          </a:solidFill>
                          <a:effectLst/>
                          <a:latin typeface="+mn-lt"/>
                        </a:rPr>
                        <a:t>Mechanical Engineering</a:t>
                      </a:r>
                    </a:p>
                  </a:txBody>
                  <a:tcPr marL="7620" marR="7620" marT="7620" marB="0" anchor="ctr"/>
                </a:tc>
                <a:tc>
                  <a:txBody>
                    <a:bodyPr/>
                    <a:lstStyle/>
                    <a:p>
                      <a:pPr algn="ctr" fontAlgn="b"/>
                      <a:r>
                        <a:rPr lang="en-US" sz="1600" b="0" i="0" u="none" strike="noStrike" dirty="0">
                          <a:solidFill>
                            <a:schemeClr val="tx2"/>
                          </a:solidFill>
                          <a:effectLst/>
                          <a:latin typeface="+mn-lt"/>
                        </a:rPr>
                        <a:t>1,643</a:t>
                      </a:r>
                    </a:p>
                  </a:txBody>
                  <a:tcPr marL="7620" marR="7620" marT="7620" marB="0" anchor="ctr"/>
                </a:tc>
                <a:extLst>
                  <a:ext uri="{0D108BD9-81ED-4DB2-BD59-A6C34878D82A}">
                    <a16:rowId xmlns:a16="http://schemas.microsoft.com/office/drawing/2014/main" val="3379174040"/>
                  </a:ext>
                </a:extLst>
              </a:tr>
              <a:tr h="370840">
                <a:tc>
                  <a:txBody>
                    <a:bodyPr/>
                    <a:lstStyle/>
                    <a:p>
                      <a:pPr algn="ctr" fontAlgn="b"/>
                      <a:r>
                        <a:rPr lang="en-US" sz="1600" b="0" i="0" u="none" strike="noStrike" dirty="0">
                          <a:solidFill>
                            <a:schemeClr val="tx2"/>
                          </a:solidFill>
                          <a:effectLst/>
                          <a:latin typeface="+mn-lt"/>
                        </a:rPr>
                        <a:t>Electrical And Electronics </a:t>
                      </a:r>
                    </a:p>
                    <a:p>
                      <a:pPr algn="ctr" fontAlgn="b"/>
                      <a:r>
                        <a:rPr lang="en-US" sz="1600" b="0" i="0" u="none" strike="noStrike" dirty="0">
                          <a:solidFill>
                            <a:schemeClr val="tx2"/>
                          </a:solidFill>
                          <a:effectLst/>
                          <a:latin typeface="+mn-lt"/>
                        </a:rPr>
                        <a:t>Engineering</a:t>
                      </a:r>
                    </a:p>
                  </a:txBody>
                  <a:tcPr marL="7620" marR="7620" marT="7620" marB="0" anchor="ctr"/>
                </a:tc>
                <a:tc>
                  <a:txBody>
                    <a:bodyPr/>
                    <a:lstStyle/>
                    <a:p>
                      <a:pPr algn="ctr" fontAlgn="b"/>
                      <a:r>
                        <a:rPr lang="en-US" sz="1600" b="0" i="0" u="none" strike="noStrike" dirty="0">
                          <a:solidFill>
                            <a:schemeClr val="tx2"/>
                          </a:solidFill>
                          <a:effectLst/>
                          <a:latin typeface="+mn-lt"/>
                        </a:rPr>
                        <a:t>1,349</a:t>
                      </a:r>
                    </a:p>
                  </a:txBody>
                  <a:tcPr marL="7620" marR="7620" marT="7620" marB="0" anchor="ctr"/>
                </a:tc>
                <a:extLst>
                  <a:ext uri="{0D108BD9-81ED-4DB2-BD59-A6C34878D82A}">
                    <a16:rowId xmlns:a16="http://schemas.microsoft.com/office/drawing/2014/main" val="1524065198"/>
                  </a:ext>
                </a:extLst>
              </a:tr>
              <a:tr h="370840">
                <a:tc>
                  <a:txBody>
                    <a:bodyPr/>
                    <a:lstStyle/>
                    <a:p>
                      <a:pPr algn="ctr" fontAlgn="b"/>
                      <a:r>
                        <a:rPr lang="en-US" sz="1600" b="0" i="0" u="none" strike="noStrike" dirty="0">
                          <a:solidFill>
                            <a:schemeClr val="tx2"/>
                          </a:solidFill>
                          <a:effectLst/>
                          <a:latin typeface="+mn-lt"/>
                        </a:rPr>
                        <a:t>Computer Science</a:t>
                      </a:r>
                    </a:p>
                  </a:txBody>
                  <a:tcPr marL="7620" marR="7620" marT="7620" marB="0" anchor="ctr"/>
                </a:tc>
                <a:tc>
                  <a:txBody>
                    <a:bodyPr/>
                    <a:lstStyle/>
                    <a:p>
                      <a:pPr algn="ctr" fontAlgn="b"/>
                      <a:r>
                        <a:rPr lang="en-US" sz="1600" b="0" i="0" u="none" strike="noStrike" dirty="0">
                          <a:solidFill>
                            <a:schemeClr val="tx2"/>
                          </a:solidFill>
                          <a:effectLst/>
                          <a:latin typeface="+mn-lt"/>
                        </a:rPr>
                        <a:t>984</a:t>
                      </a:r>
                    </a:p>
                  </a:txBody>
                  <a:tcPr marL="7620" marR="7620" marT="7620" marB="0" anchor="ctr"/>
                </a:tc>
                <a:extLst>
                  <a:ext uri="{0D108BD9-81ED-4DB2-BD59-A6C34878D82A}">
                    <a16:rowId xmlns:a16="http://schemas.microsoft.com/office/drawing/2014/main" val="4124705857"/>
                  </a:ext>
                </a:extLst>
              </a:tr>
              <a:tr h="370840">
                <a:tc>
                  <a:txBody>
                    <a:bodyPr/>
                    <a:lstStyle/>
                    <a:p>
                      <a:pPr algn="ctr" fontAlgn="b"/>
                      <a:r>
                        <a:rPr lang="en-US" sz="1600" b="0" i="0" u="none" strike="noStrike" dirty="0">
                          <a:solidFill>
                            <a:schemeClr val="tx2"/>
                          </a:solidFill>
                          <a:effectLst/>
                          <a:latin typeface="+mn-lt"/>
                        </a:rPr>
                        <a:t>Business Administration And </a:t>
                      </a:r>
                    </a:p>
                    <a:p>
                      <a:pPr algn="ctr" fontAlgn="b"/>
                      <a:r>
                        <a:rPr lang="en-US" sz="1600" b="0" i="0" u="none" strike="noStrike" dirty="0">
                          <a:solidFill>
                            <a:schemeClr val="tx2"/>
                          </a:solidFill>
                          <a:effectLst/>
                          <a:latin typeface="+mn-lt"/>
                        </a:rPr>
                        <a:t>Management, General</a:t>
                      </a:r>
                    </a:p>
                  </a:txBody>
                  <a:tcPr marL="7620" marR="7620" marT="7620" marB="0" anchor="ctr"/>
                </a:tc>
                <a:tc>
                  <a:txBody>
                    <a:bodyPr/>
                    <a:lstStyle/>
                    <a:p>
                      <a:pPr algn="ctr" fontAlgn="b"/>
                      <a:r>
                        <a:rPr lang="en-US" sz="1600" b="0" i="0" u="none" strike="noStrike" dirty="0">
                          <a:solidFill>
                            <a:schemeClr val="tx2"/>
                          </a:solidFill>
                          <a:effectLst/>
                          <a:latin typeface="+mn-lt"/>
                        </a:rPr>
                        <a:t>734</a:t>
                      </a:r>
                    </a:p>
                  </a:txBody>
                  <a:tcPr marL="7620" marR="7620" marT="7620" marB="0" anchor="ctr"/>
                </a:tc>
                <a:extLst>
                  <a:ext uri="{0D108BD9-81ED-4DB2-BD59-A6C34878D82A}">
                    <a16:rowId xmlns:a16="http://schemas.microsoft.com/office/drawing/2014/main" val="202696184"/>
                  </a:ext>
                </a:extLst>
              </a:tr>
              <a:tr h="370840">
                <a:tc>
                  <a:txBody>
                    <a:bodyPr/>
                    <a:lstStyle/>
                    <a:p>
                      <a:pPr algn="ctr" fontAlgn="b"/>
                      <a:r>
                        <a:rPr lang="en-US" sz="1600" b="0" i="0" u="none" strike="noStrike" dirty="0">
                          <a:solidFill>
                            <a:schemeClr val="tx2"/>
                          </a:solidFill>
                          <a:effectLst/>
                          <a:latin typeface="+mn-lt"/>
                        </a:rPr>
                        <a:t>Logistics, Materials, And </a:t>
                      </a:r>
                    </a:p>
                    <a:p>
                      <a:pPr algn="ctr" fontAlgn="b"/>
                      <a:r>
                        <a:rPr lang="en-US" sz="1600" b="0" i="0" u="none" strike="noStrike" dirty="0">
                          <a:solidFill>
                            <a:schemeClr val="tx2"/>
                          </a:solidFill>
                          <a:effectLst/>
                          <a:latin typeface="+mn-lt"/>
                        </a:rPr>
                        <a:t>Supply Chain Management</a:t>
                      </a:r>
                    </a:p>
                  </a:txBody>
                  <a:tcPr marL="7620" marR="7620" marT="7620" marB="0" anchor="ctr"/>
                </a:tc>
                <a:tc>
                  <a:txBody>
                    <a:bodyPr/>
                    <a:lstStyle/>
                    <a:p>
                      <a:pPr algn="ctr" fontAlgn="b"/>
                      <a:r>
                        <a:rPr lang="en-US" sz="1600" b="0" i="0" u="none" strike="noStrike" dirty="0">
                          <a:solidFill>
                            <a:schemeClr val="tx2"/>
                          </a:solidFill>
                          <a:effectLst/>
                          <a:latin typeface="+mn-lt"/>
                        </a:rPr>
                        <a:t>379</a:t>
                      </a:r>
                    </a:p>
                  </a:txBody>
                  <a:tcPr marL="7620" marR="7620" marT="7620" marB="0" anchor="ctr"/>
                </a:tc>
                <a:extLst>
                  <a:ext uri="{0D108BD9-81ED-4DB2-BD59-A6C34878D82A}">
                    <a16:rowId xmlns:a16="http://schemas.microsoft.com/office/drawing/2014/main" val="2499596789"/>
                  </a:ext>
                </a:extLst>
              </a:tr>
            </a:tbl>
          </a:graphicData>
        </a:graphic>
      </p:graphicFrame>
      <p:graphicFrame>
        <p:nvGraphicFramePr>
          <p:cNvPr id="37" name="Table 24">
            <a:extLst>
              <a:ext uri="{FF2B5EF4-FFF2-40B4-BE49-F238E27FC236}">
                <a16:creationId xmlns:a16="http://schemas.microsoft.com/office/drawing/2014/main" id="{4DDB40DE-64DB-4DA0-9D0A-1C2119E6FBEF}"/>
              </a:ext>
            </a:extLst>
          </p:cNvPr>
          <p:cNvGraphicFramePr>
            <a:graphicFrameLocks noGrp="1"/>
          </p:cNvGraphicFramePr>
          <p:nvPr>
            <p:extLst>
              <p:ext uri="{D42A27DB-BD31-4B8C-83A1-F6EECF244321}">
                <p14:modId xmlns:p14="http://schemas.microsoft.com/office/powerpoint/2010/main" val="966326139"/>
              </p:ext>
            </p:extLst>
          </p:nvPr>
        </p:nvGraphicFramePr>
        <p:xfrm>
          <a:off x="1556410" y="3033997"/>
          <a:ext cx="3745180" cy="2250440"/>
        </p:xfrm>
        <a:graphic>
          <a:graphicData uri="http://schemas.openxmlformats.org/drawingml/2006/table">
            <a:tbl>
              <a:tblPr firstRow="1" bandRow="1">
                <a:tableStyleId>{5C22544A-7EE6-4342-B048-85BDC9FD1C3A}</a:tableStyleId>
              </a:tblPr>
              <a:tblGrid>
                <a:gridCol w="2376805">
                  <a:extLst>
                    <a:ext uri="{9D8B030D-6E8A-4147-A177-3AD203B41FA5}">
                      <a16:colId xmlns:a16="http://schemas.microsoft.com/office/drawing/2014/main" val="1080424920"/>
                    </a:ext>
                  </a:extLst>
                </a:gridCol>
                <a:gridCol w="1368375">
                  <a:extLst>
                    <a:ext uri="{9D8B030D-6E8A-4147-A177-3AD203B41FA5}">
                      <a16:colId xmlns:a16="http://schemas.microsoft.com/office/drawing/2014/main" val="2794915710"/>
                    </a:ext>
                  </a:extLst>
                </a:gridCol>
              </a:tblGrid>
              <a:tr h="0">
                <a:tc>
                  <a:txBody>
                    <a:bodyPr/>
                    <a:lstStyle/>
                    <a:p>
                      <a:pPr algn="ctr"/>
                      <a:r>
                        <a:rPr lang="en-US" sz="2000" dirty="0">
                          <a:solidFill>
                            <a:schemeClr val="bg1"/>
                          </a:solidFill>
                          <a:latin typeface="+mn-lt"/>
                          <a:cs typeface="Calibri" panose="020F0502020204030204" pitchFamily="34" charset="0"/>
                        </a:rPr>
                        <a:t>Educational Degree</a:t>
                      </a:r>
                    </a:p>
                  </a:txBody>
                  <a:tcPr anchor="ctr"/>
                </a:tc>
                <a:tc>
                  <a:txBody>
                    <a:bodyPr/>
                    <a:lstStyle/>
                    <a:p>
                      <a:pPr algn="ctr"/>
                      <a:r>
                        <a:rPr lang="en-US" sz="2000" dirty="0">
                          <a:solidFill>
                            <a:schemeClr val="bg1"/>
                          </a:solidFill>
                          <a:latin typeface="+mn-lt"/>
                          <a:cs typeface="Calibri" panose="020F0502020204030204" pitchFamily="34" charset="0"/>
                        </a:rPr>
                        <a:t>Postings </a:t>
                      </a:r>
                    </a:p>
                  </a:txBody>
                  <a:tcPr anchor="ctr"/>
                </a:tc>
                <a:extLst>
                  <a:ext uri="{0D108BD9-81ED-4DB2-BD59-A6C34878D82A}">
                    <a16:rowId xmlns:a16="http://schemas.microsoft.com/office/drawing/2014/main" val="1611299040"/>
                  </a:ext>
                </a:extLst>
              </a:tr>
              <a:tr h="370840">
                <a:tc>
                  <a:txBody>
                    <a:bodyPr/>
                    <a:lstStyle/>
                    <a:p>
                      <a:pPr algn="ctr"/>
                      <a:r>
                        <a:rPr lang="en-US" sz="1600" dirty="0">
                          <a:solidFill>
                            <a:schemeClr val="tx2"/>
                          </a:solidFill>
                          <a:latin typeface="+mn-lt"/>
                          <a:cs typeface="Calibri" panose="020F0502020204030204" pitchFamily="34" charset="0"/>
                        </a:rPr>
                        <a:t>High School Diploma</a:t>
                      </a:r>
                    </a:p>
                  </a:txBody>
                  <a:tcPr anchor="ctr"/>
                </a:tc>
                <a:tc>
                  <a:txBody>
                    <a:bodyPr/>
                    <a:lstStyle/>
                    <a:p>
                      <a:pPr algn="ctr" fontAlgn="b"/>
                      <a:r>
                        <a:rPr lang="en-US" sz="1600" b="0" i="0" u="none" strike="noStrike" dirty="0">
                          <a:solidFill>
                            <a:schemeClr val="tx2"/>
                          </a:solidFill>
                          <a:effectLst/>
                          <a:latin typeface="+mn-lt"/>
                        </a:rPr>
                        <a:t> 1,713 </a:t>
                      </a:r>
                    </a:p>
                  </a:txBody>
                  <a:tcPr marL="7620" marR="7620" marT="7620" marB="0" anchor="ctr"/>
                </a:tc>
                <a:extLst>
                  <a:ext uri="{0D108BD9-81ED-4DB2-BD59-A6C34878D82A}">
                    <a16:rowId xmlns:a16="http://schemas.microsoft.com/office/drawing/2014/main" val="3873667712"/>
                  </a:ext>
                </a:extLst>
              </a:tr>
              <a:tr h="370840">
                <a:tc>
                  <a:txBody>
                    <a:bodyPr/>
                    <a:lstStyle/>
                    <a:p>
                      <a:pPr algn="ctr"/>
                      <a:r>
                        <a:rPr lang="en-US" sz="1600" dirty="0">
                          <a:solidFill>
                            <a:schemeClr val="tx2"/>
                          </a:solidFill>
                          <a:latin typeface="+mn-lt"/>
                          <a:cs typeface="Calibri" panose="020F0502020204030204" pitchFamily="34" charset="0"/>
                        </a:rPr>
                        <a:t>Associate’s Degree</a:t>
                      </a:r>
                    </a:p>
                  </a:txBody>
                  <a:tcPr anchor="ctr"/>
                </a:tc>
                <a:tc>
                  <a:txBody>
                    <a:bodyPr/>
                    <a:lstStyle/>
                    <a:p>
                      <a:pPr algn="ctr" fontAlgn="b"/>
                      <a:r>
                        <a:rPr lang="en-US" sz="1600" b="0" i="0" u="none" strike="noStrike" dirty="0">
                          <a:solidFill>
                            <a:schemeClr val="tx2"/>
                          </a:solidFill>
                          <a:effectLst/>
                          <a:latin typeface="+mn-lt"/>
                        </a:rPr>
                        <a:t>424 </a:t>
                      </a:r>
                    </a:p>
                  </a:txBody>
                  <a:tcPr marL="7620" marR="7620" marT="7620" marB="0" anchor="ctr"/>
                </a:tc>
                <a:extLst>
                  <a:ext uri="{0D108BD9-81ED-4DB2-BD59-A6C34878D82A}">
                    <a16:rowId xmlns:a16="http://schemas.microsoft.com/office/drawing/2014/main" val="3379174040"/>
                  </a:ext>
                </a:extLst>
              </a:tr>
              <a:tr h="370840">
                <a:tc>
                  <a:txBody>
                    <a:bodyPr/>
                    <a:lstStyle/>
                    <a:p>
                      <a:pPr algn="ctr"/>
                      <a:r>
                        <a:rPr lang="en-US" sz="1600" dirty="0">
                          <a:solidFill>
                            <a:schemeClr val="tx2"/>
                          </a:solidFill>
                          <a:latin typeface="+mn-lt"/>
                          <a:cs typeface="Calibri" panose="020F0502020204030204" pitchFamily="34" charset="0"/>
                        </a:rPr>
                        <a:t>Bachelor’s Degree</a:t>
                      </a:r>
                    </a:p>
                  </a:txBody>
                  <a:tcPr anchor="ctr"/>
                </a:tc>
                <a:tc>
                  <a:txBody>
                    <a:bodyPr/>
                    <a:lstStyle/>
                    <a:p>
                      <a:pPr algn="ctr" fontAlgn="b"/>
                      <a:r>
                        <a:rPr lang="en-US" sz="1600" b="0" i="0" u="none" strike="noStrike" dirty="0">
                          <a:solidFill>
                            <a:schemeClr val="tx2"/>
                          </a:solidFill>
                          <a:effectLst/>
                          <a:latin typeface="+mn-lt"/>
                        </a:rPr>
                        <a:t> 5,762 </a:t>
                      </a:r>
                    </a:p>
                  </a:txBody>
                  <a:tcPr marL="7620" marR="7620" marT="7620" marB="0" anchor="ctr"/>
                </a:tc>
                <a:extLst>
                  <a:ext uri="{0D108BD9-81ED-4DB2-BD59-A6C34878D82A}">
                    <a16:rowId xmlns:a16="http://schemas.microsoft.com/office/drawing/2014/main" val="1524065198"/>
                  </a:ext>
                </a:extLst>
              </a:tr>
              <a:tr h="370840">
                <a:tc>
                  <a:txBody>
                    <a:bodyPr/>
                    <a:lstStyle/>
                    <a:p>
                      <a:pPr algn="ctr"/>
                      <a:r>
                        <a:rPr lang="en-US" sz="1600" dirty="0">
                          <a:solidFill>
                            <a:schemeClr val="tx2"/>
                          </a:solidFill>
                          <a:latin typeface="+mn-lt"/>
                          <a:cs typeface="Calibri" panose="020F0502020204030204" pitchFamily="34" charset="0"/>
                        </a:rPr>
                        <a:t>Master’s Degree</a:t>
                      </a:r>
                    </a:p>
                  </a:txBody>
                  <a:tcPr anchor="ctr"/>
                </a:tc>
                <a:tc>
                  <a:txBody>
                    <a:bodyPr/>
                    <a:lstStyle/>
                    <a:p>
                      <a:pPr algn="ctr" fontAlgn="b"/>
                      <a:r>
                        <a:rPr lang="en-US" sz="1600" b="0" i="0" u="none" strike="noStrike" dirty="0">
                          <a:solidFill>
                            <a:schemeClr val="tx2"/>
                          </a:solidFill>
                          <a:effectLst/>
                          <a:latin typeface="+mn-lt"/>
                        </a:rPr>
                        <a:t> 125 </a:t>
                      </a:r>
                    </a:p>
                  </a:txBody>
                  <a:tcPr marL="7620" marR="7620" marT="7620" marB="0" anchor="ctr"/>
                </a:tc>
                <a:extLst>
                  <a:ext uri="{0D108BD9-81ED-4DB2-BD59-A6C34878D82A}">
                    <a16:rowId xmlns:a16="http://schemas.microsoft.com/office/drawing/2014/main" val="4124705857"/>
                  </a:ext>
                </a:extLst>
              </a:tr>
              <a:tr h="370840">
                <a:tc>
                  <a:txBody>
                    <a:bodyPr/>
                    <a:lstStyle/>
                    <a:p>
                      <a:pPr algn="ctr"/>
                      <a:r>
                        <a:rPr lang="en-US" sz="1600" dirty="0">
                          <a:solidFill>
                            <a:schemeClr val="tx2"/>
                          </a:solidFill>
                          <a:latin typeface="+mn-lt"/>
                          <a:cs typeface="Calibri" panose="020F0502020204030204" pitchFamily="34" charset="0"/>
                        </a:rPr>
                        <a:t>Doctoral Degree</a:t>
                      </a:r>
                    </a:p>
                  </a:txBody>
                  <a:tcPr anchor="ctr"/>
                </a:tc>
                <a:tc>
                  <a:txBody>
                    <a:bodyPr/>
                    <a:lstStyle/>
                    <a:p>
                      <a:pPr algn="ctr" fontAlgn="b"/>
                      <a:r>
                        <a:rPr lang="en-US" sz="1600" b="0" i="0" u="none" strike="noStrike" dirty="0">
                          <a:solidFill>
                            <a:schemeClr val="tx2"/>
                          </a:solidFill>
                          <a:effectLst/>
                          <a:latin typeface="+mn-lt"/>
                        </a:rPr>
                        <a:t> 60 </a:t>
                      </a:r>
                    </a:p>
                  </a:txBody>
                  <a:tcPr marL="7620" marR="7620" marT="7620" marB="0" anchor="ctr"/>
                </a:tc>
                <a:extLst>
                  <a:ext uri="{0D108BD9-81ED-4DB2-BD59-A6C34878D82A}">
                    <a16:rowId xmlns:a16="http://schemas.microsoft.com/office/drawing/2014/main" val="202696184"/>
                  </a:ext>
                </a:extLst>
              </a:tr>
            </a:tbl>
          </a:graphicData>
        </a:graphic>
      </p:graphicFrame>
      <p:sp>
        <p:nvSpPr>
          <p:cNvPr id="2" name="TextBox 1">
            <a:extLst>
              <a:ext uri="{FF2B5EF4-FFF2-40B4-BE49-F238E27FC236}">
                <a16:creationId xmlns:a16="http://schemas.microsoft.com/office/drawing/2014/main" id="{6E309A39-ED04-2495-E185-04692E27A85A}"/>
              </a:ext>
            </a:extLst>
          </p:cNvPr>
          <p:cNvSpPr txBox="1"/>
          <p:nvPr/>
        </p:nvSpPr>
        <p:spPr>
          <a:xfrm>
            <a:off x="271606" y="6608343"/>
            <a:ext cx="262550" cy="246221"/>
          </a:xfrm>
          <a:prstGeom prst="rect">
            <a:avLst/>
          </a:prstGeom>
          <a:noFill/>
        </p:spPr>
        <p:txBody>
          <a:bodyPr wrap="square" rtlCol="0">
            <a:spAutoFit/>
          </a:bodyPr>
          <a:lstStyle/>
          <a:p>
            <a:r>
              <a:rPr lang="en-US" sz="1000" b="1" dirty="0"/>
              <a:t>8</a:t>
            </a:r>
          </a:p>
        </p:txBody>
      </p:sp>
      <p:sp>
        <p:nvSpPr>
          <p:cNvPr id="5" name="TextBox 4">
            <a:extLst>
              <a:ext uri="{FF2B5EF4-FFF2-40B4-BE49-F238E27FC236}">
                <a16:creationId xmlns:a16="http://schemas.microsoft.com/office/drawing/2014/main" id="{5FAEBE53-866D-0E60-3C48-12E53AA996C9}"/>
              </a:ext>
            </a:extLst>
          </p:cNvPr>
          <p:cNvSpPr txBox="1"/>
          <p:nvPr/>
        </p:nvSpPr>
        <p:spPr>
          <a:xfrm>
            <a:off x="1136244" y="6023567"/>
            <a:ext cx="9186921" cy="30777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chemeClr val="accent1"/>
                </a:solidFill>
                <a:effectLst/>
                <a:uLnTx/>
                <a:uFillTx/>
                <a:ea typeface="+mn-ea"/>
                <a:cs typeface="Calibri" panose="020F0502020204030204" pitchFamily="34" charset="0"/>
              </a:rPr>
              <a:t>Source: Lightcast/Help Wanted OnLine job posting data for Tesla (CA, NV, and TX); Lucid (AZ); and Rivian (IL)</a:t>
            </a:r>
          </a:p>
        </p:txBody>
      </p:sp>
    </p:spTree>
    <p:extLst>
      <p:ext uri="{BB962C8B-B14F-4D97-AF65-F5344CB8AC3E}">
        <p14:creationId xmlns:p14="http://schemas.microsoft.com/office/powerpoint/2010/main" val="42238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BFE3C-19AA-4690-858F-0EE1D4DBB50A}"/>
              </a:ext>
            </a:extLst>
          </p:cNvPr>
          <p:cNvSpPr>
            <a:spLocks noGrp="1"/>
          </p:cNvSpPr>
          <p:nvPr>
            <p:ph type="title" idx="4294967295"/>
          </p:nvPr>
        </p:nvSpPr>
        <p:spPr>
          <a:xfrm>
            <a:off x="337352" y="-92891"/>
            <a:ext cx="11299030" cy="904875"/>
          </a:xfrm>
        </p:spPr>
        <p:txBody>
          <a:bodyPr>
            <a:noAutofit/>
          </a:bodyPr>
          <a:lstStyle/>
          <a:p>
            <a:pPr algn="ctr"/>
            <a:r>
              <a:rPr lang="en-US" sz="2800" dirty="0">
                <a:solidFill>
                  <a:schemeClr val="accent1">
                    <a:lumMod val="40000"/>
                    <a:lumOff val="60000"/>
                  </a:schemeClr>
                </a:solidFill>
              </a:rPr>
              <a:t>EV Supply Gap Analysis for Occupations Requiring a Postsecondary Credential</a:t>
            </a:r>
          </a:p>
        </p:txBody>
      </p:sp>
      <p:sp>
        <p:nvSpPr>
          <p:cNvPr id="4" name="Slide Number Placeholder 3"/>
          <p:cNvSpPr>
            <a:spLocks noGrp="1"/>
          </p:cNvSpPr>
          <p:nvPr>
            <p:ph type="sldNum" sz="quarter" idx="4294967295"/>
          </p:nvPr>
        </p:nvSpPr>
        <p:spPr>
          <a:xfrm>
            <a:off x="11733213" y="6218238"/>
            <a:ext cx="458787"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7177E80-0C6D-4A85-86EA-701037B2C2E4}" type="slidenum">
              <a:rPr kumimoji="0" lang="en-US" sz="1200" b="0" i="0" u="none" strike="noStrike" kern="1200" cap="none" spc="0" normalizeH="0" baseline="0" noProof="0" smtClean="0">
                <a:ln>
                  <a:noFill/>
                </a:ln>
                <a:solidFill>
                  <a:srgbClr val="FFFFFF"/>
                </a:solidFill>
                <a:effectLst/>
                <a:uLnTx/>
                <a:uFillTx/>
                <a:latin typeface="Abad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srgbClr val="FFFFFF"/>
              </a:solidFill>
              <a:effectLst/>
              <a:uLnTx/>
              <a:uFillTx/>
              <a:latin typeface="Abadi"/>
              <a:ea typeface="+mn-ea"/>
              <a:cs typeface="+mn-cs"/>
            </a:endParaRPr>
          </a:p>
        </p:txBody>
      </p:sp>
      <p:graphicFrame>
        <p:nvGraphicFramePr>
          <p:cNvPr id="20" name="Table 19">
            <a:extLst>
              <a:ext uri="{FF2B5EF4-FFF2-40B4-BE49-F238E27FC236}">
                <a16:creationId xmlns:a16="http://schemas.microsoft.com/office/drawing/2014/main" id="{D827F6BA-A3A7-7DB3-F15D-E736F77459F7}"/>
              </a:ext>
            </a:extLst>
          </p:cNvPr>
          <p:cNvGraphicFramePr>
            <a:graphicFrameLocks noGrp="1"/>
          </p:cNvGraphicFramePr>
          <p:nvPr>
            <p:extLst>
              <p:ext uri="{D42A27DB-BD31-4B8C-83A1-F6EECF244321}">
                <p14:modId xmlns:p14="http://schemas.microsoft.com/office/powerpoint/2010/main" val="496285144"/>
              </p:ext>
            </p:extLst>
          </p:nvPr>
        </p:nvGraphicFramePr>
        <p:xfrm>
          <a:off x="337352" y="630315"/>
          <a:ext cx="11299030" cy="5926169"/>
        </p:xfrm>
        <a:graphic>
          <a:graphicData uri="http://schemas.openxmlformats.org/drawingml/2006/table">
            <a:tbl>
              <a:tblPr/>
              <a:tblGrid>
                <a:gridCol w="3441735">
                  <a:extLst>
                    <a:ext uri="{9D8B030D-6E8A-4147-A177-3AD203B41FA5}">
                      <a16:colId xmlns:a16="http://schemas.microsoft.com/office/drawing/2014/main" val="613564454"/>
                    </a:ext>
                  </a:extLst>
                </a:gridCol>
                <a:gridCol w="640323">
                  <a:extLst>
                    <a:ext uri="{9D8B030D-6E8A-4147-A177-3AD203B41FA5}">
                      <a16:colId xmlns:a16="http://schemas.microsoft.com/office/drawing/2014/main" val="910048270"/>
                    </a:ext>
                  </a:extLst>
                </a:gridCol>
                <a:gridCol w="1400706">
                  <a:extLst>
                    <a:ext uri="{9D8B030D-6E8A-4147-A177-3AD203B41FA5}">
                      <a16:colId xmlns:a16="http://schemas.microsoft.com/office/drawing/2014/main" val="3304998791"/>
                    </a:ext>
                  </a:extLst>
                </a:gridCol>
                <a:gridCol w="1093885">
                  <a:extLst>
                    <a:ext uri="{9D8B030D-6E8A-4147-A177-3AD203B41FA5}">
                      <a16:colId xmlns:a16="http://schemas.microsoft.com/office/drawing/2014/main" val="2944199640"/>
                    </a:ext>
                  </a:extLst>
                </a:gridCol>
                <a:gridCol w="1093885">
                  <a:extLst>
                    <a:ext uri="{9D8B030D-6E8A-4147-A177-3AD203B41FA5}">
                      <a16:colId xmlns:a16="http://schemas.microsoft.com/office/drawing/2014/main" val="1416365512"/>
                    </a:ext>
                  </a:extLst>
                </a:gridCol>
                <a:gridCol w="1200606">
                  <a:extLst>
                    <a:ext uri="{9D8B030D-6E8A-4147-A177-3AD203B41FA5}">
                      <a16:colId xmlns:a16="http://schemas.microsoft.com/office/drawing/2014/main" val="3455615817"/>
                    </a:ext>
                  </a:extLst>
                </a:gridCol>
                <a:gridCol w="1213945">
                  <a:extLst>
                    <a:ext uri="{9D8B030D-6E8A-4147-A177-3AD203B41FA5}">
                      <a16:colId xmlns:a16="http://schemas.microsoft.com/office/drawing/2014/main" val="167613721"/>
                    </a:ext>
                  </a:extLst>
                </a:gridCol>
                <a:gridCol w="1213945">
                  <a:extLst>
                    <a:ext uri="{9D8B030D-6E8A-4147-A177-3AD203B41FA5}">
                      <a16:colId xmlns:a16="http://schemas.microsoft.com/office/drawing/2014/main" val="1481342378"/>
                    </a:ext>
                  </a:extLst>
                </a:gridCol>
              </a:tblGrid>
              <a:tr h="756078">
                <a:tc>
                  <a:txBody>
                    <a:bodyPr/>
                    <a:lstStyle/>
                    <a:p>
                      <a:pPr algn="ctr" fontAlgn="ctr"/>
                      <a:r>
                        <a:rPr lang="en-US" sz="1100" b="1" i="0" u="none" strike="noStrike" dirty="0">
                          <a:solidFill>
                            <a:srgbClr val="FFFFFF"/>
                          </a:solidFill>
                          <a:effectLst/>
                          <a:latin typeface="+mn-lt"/>
                        </a:rPr>
                        <a:t>Occupation</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sz="1100" b="1" i="0" u="none" strike="noStrike" dirty="0">
                          <a:solidFill>
                            <a:srgbClr val="FFFFFF"/>
                          </a:solidFill>
                          <a:effectLst/>
                          <a:latin typeface="+mn-lt"/>
                        </a:rPr>
                        <a:t>SOC</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sz="1100" b="1" i="0" u="none" strike="noStrike" dirty="0">
                          <a:solidFill>
                            <a:srgbClr val="FFFFFF"/>
                          </a:solidFill>
                          <a:effectLst/>
                          <a:latin typeface="+mn-lt"/>
                        </a:rPr>
                        <a:t>Entry Education</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sz="1100" b="1" i="0" u="none" strike="noStrike" dirty="0">
                          <a:solidFill>
                            <a:srgbClr val="FFFFFF"/>
                          </a:solidFill>
                          <a:effectLst/>
                          <a:latin typeface="+mn-lt"/>
                        </a:rPr>
                        <a:t>Current SC Employment</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sz="1100" b="1" i="0" u="none" strike="noStrike" dirty="0">
                          <a:solidFill>
                            <a:srgbClr val="FFFFFF"/>
                          </a:solidFill>
                          <a:effectLst/>
                          <a:latin typeface="+mn-lt"/>
                        </a:rPr>
                        <a:t>Median Wage (Hourly)</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sz="1100" b="1" i="0" u="none" strike="noStrike" dirty="0">
                          <a:solidFill>
                            <a:srgbClr val="FFFFFF"/>
                          </a:solidFill>
                          <a:effectLst/>
                          <a:latin typeface="+mn-lt"/>
                        </a:rPr>
                        <a:t>Job Openings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sz="1100" b="1" i="0" u="none" strike="noStrike" dirty="0">
                          <a:solidFill>
                            <a:srgbClr val="FFFFFF"/>
                          </a:solidFill>
                          <a:effectLst/>
                          <a:latin typeface="+mn-lt"/>
                        </a:rPr>
                        <a:t>Program Completions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sz="1100" b="1" i="0" u="none" strike="noStrike" dirty="0">
                          <a:solidFill>
                            <a:srgbClr val="FFFFFF"/>
                          </a:solidFill>
                          <a:effectLst/>
                          <a:latin typeface="+mn-lt"/>
                        </a:rPr>
                        <a:t>Supply Gap</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782333539"/>
                  </a:ext>
                </a:extLst>
              </a:tr>
              <a:tr h="173046">
                <a:tc>
                  <a:txBody>
                    <a:bodyPr/>
                    <a:lstStyle/>
                    <a:p>
                      <a:pPr algn="l" fontAlgn="ctr"/>
                      <a:r>
                        <a:rPr lang="en-US" sz="1100" b="1" i="0" u="none" strike="noStrike">
                          <a:solidFill>
                            <a:srgbClr val="000000"/>
                          </a:solidFill>
                          <a:effectLst/>
                          <a:latin typeface="+mn-lt"/>
                        </a:rPr>
                        <a:t>Design and Development</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2946877038"/>
                  </a:ext>
                </a:extLst>
              </a:tr>
              <a:tr h="173046">
                <a:tc>
                  <a:txBody>
                    <a:bodyPr/>
                    <a:lstStyle/>
                    <a:p>
                      <a:pPr algn="l" fontAlgn="ctr"/>
                      <a:r>
                        <a:rPr lang="en-US" sz="1100" b="0" i="0" u="none" strike="noStrike">
                          <a:solidFill>
                            <a:srgbClr val="000000"/>
                          </a:solidFill>
                          <a:effectLst/>
                          <a:latin typeface="+mn-lt"/>
                        </a:rPr>
                        <a:t>Chemical Engineers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17-2041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394</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$42.05</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31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(15)</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221803335"/>
                  </a:ext>
                </a:extLst>
              </a:tr>
              <a:tr h="173046">
                <a:tc>
                  <a:txBody>
                    <a:bodyPr/>
                    <a:lstStyle/>
                    <a:p>
                      <a:pPr algn="l" fontAlgn="ctr"/>
                      <a:r>
                        <a:rPr lang="en-US" sz="1100" b="0" i="0" u="none" strike="noStrike">
                          <a:solidFill>
                            <a:srgbClr val="000000"/>
                          </a:solidFill>
                          <a:effectLst/>
                          <a:latin typeface="+mn-lt"/>
                        </a:rPr>
                        <a:t>Computer Occupations, All Other</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15-1299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dirty="0">
                          <a:solidFill>
                            <a:srgbClr val="00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2,708</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$47.62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297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605</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308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895985770"/>
                  </a:ext>
                </a:extLst>
              </a:tr>
              <a:tr h="173046">
                <a:tc>
                  <a:txBody>
                    <a:bodyPr/>
                    <a:lstStyle/>
                    <a:p>
                      <a:pPr algn="l" fontAlgn="ctr"/>
                      <a:r>
                        <a:rPr lang="en-US" sz="1100" b="0" i="0" u="none" strike="noStrike">
                          <a:solidFill>
                            <a:srgbClr val="000000"/>
                          </a:solidFill>
                          <a:effectLst/>
                          <a:latin typeface="+mn-lt"/>
                        </a:rPr>
                        <a:t>Electrical Engineers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17-2071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2,116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$40.70</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197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63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(134)</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562532620"/>
                  </a:ext>
                </a:extLst>
              </a:tr>
              <a:tr h="345635">
                <a:tc>
                  <a:txBody>
                    <a:bodyPr/>
                    <a:lstStyle/>
                    <a:p>
                      <a:pPr algn="l" fontAlgn="ctr"/>
                      <a:r>
                        <a:rPr lang="en-US" sz="1100" b="0" i="0" u="none" strike="noStrike">
                          <a:solidFill>
                            <a:srgbClr val="000000"/>
                          </a:solidFill>
                          <a:effectLst/>
                          <a:latin typeface="+mn-lt"/>
                        </a:rPr>
                        <a:t>Engineering Technologists and Technicians, Except Drafters, All Other</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17-3029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Associate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000000"/>
                          </a:solidFill>
                          <a:effectLst/>
                          <a:latin typeface="+mn-lt"/>
                        </a:rPr>
                        <a:t>978</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$34.52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109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24</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(85)</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517762400"/>
                  </a:ext>
                </a:extLst>
              </a:tr>
              <a:tr h="173046">
                <a:tc>
                  <a:txBody>
                    <a:bodyPr/>
                    <a:lstStyle/>
                    <a:p>
                      <a:pPr algn="l" fontAlgn="ctr"/>
                      <a:r>
                        <a:rPr lang="en-US" sz="1100" b="0" i="0" u="none" strike="noStrike" dirty="0">
                          <a:solidFill>
                            <a:srgbClr val="FF0000"/>
                          </a:solidFill>
                          <a:effectLst/>
                          <a:latin typeface="+mn-lt"/>
                        </a:rPr>
                        <a:t>Industrial Engineers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dirty="0">
                          <a:solidFill>
                            <a:srgbClr val="FF0000"/>
                          </a:solidFill>
                          <a:effectLst/>
                          <a:latin typeface="+mn-lt"/>
                        </a:rPr>
                        <a:t>17-2112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dirty="0">
                          <a:solidFill>
                            <a:srgbClr val="FF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6,671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$41.72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622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149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(473)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721384817"/>
                  </a:ext>
                </a:extLst>
              </a:tr>
              <a:tr h="173046">
                <a:tc>
                  <a:txBody>
                    <a:bodyPr/>
                    <a:lstStyle/>
                    <a:p>
                      <a:pPr algn="l" fontAlgn="ctr"/>
                      <a:r>
                        <a:rPr lang="en-US" sz="1100" b="0" i="0" u="none" strike="noStrike">
                          <a:solidFill>
                            <a:srgbClr val="000000"/>
                          </a:solidFill>
                          <a:effectLst/>
                          <a:latin typeface="+mn-lt"/>
                        </a:rPr>
                        <a:t>Materials Engineers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17-2131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dirty="0">
                          <a:solidFill>
                            <a:srgbClr val="00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000000"/>
                          </a:solidFill>
                          <a:effectLst/>
                          <a:latin typeface="+mn-lt"/>
                        </a:rPr>
                        <a:t>677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000000"/>
                          </a:solidFill>
                          <a:effectLst/>
                          <a:latin typeface="+mn-lt"/>
                        </a:rPr>
                        <a:t>$38.09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000000"/>
                          </a:solidFill>
                          <a:effectLst/>
                          <a:latin typeface="+mn-lt"/>
                        </a:rPr>
                        <a:t>53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000000"/>
                          </a:solidFill>
                          <a:effectLst/>
                          <a:latin typeface="+mn-lt"/>
                        </a:rPr>
                        <a:t>(50)</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923976845"/>
                  </a:ext>
                </a:extLst>
              </a:tr>
              <a:tr h="173046">
                <a:tc>
                  <a:txBody>
                    <a:bodyPr/>
                    <a:lstStyle/>
                    <a:p>
                      <a:pPr algn="l" fontAlgn="ctr"/>
                      <a:r>
                        <a:rPr lang="en-US" sz="1100" b="0" i="0" u="none" strike="noStrike">
                          <a:solidFill>
                            <a:srgbClr val="000000"/>
                          </a:solidFill>
                          <a:effectLst/>
                          <a:latin typeface="+mn-lt"/>
                        </a:rPr>
                        <a:t>Mechanical Drafters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17-3013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Associate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644</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$28.06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72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85</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13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468228603"/>
                  </a:ext>
                </a:extLst>
              </a:tr>
              <a:tr h="173046">
                <a:tc>
                  <a:txBody>
                    <a:bodyPr/>
                    <a:lstStyle/>
                    <a:p>
                      <a:pPr algn="l" fontAlgn="ctr"/>
                      <a:r>
                        <a:rPr lang="en-US" sz="1100" b="0" i="0" u="none" strike="noStrike">
                          <a:solidFill>
                            <a:srgbClr val="000000"/>
                          </a:solidFill>
                          <a:effectLst/>
                          <a:latin typeface="+mn-lt"/>
                        </a:rPr>
                        <a:t>Mechanical Engineers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17-2141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5,491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000000"/>
                          </a:solidFill>
                          <a:effectLst/>
                          <a:latin typeface="+mn-lt"/>
                        </a:rPr>
                        <a:t>$39.66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448</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257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(191)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609614096"/>
                  </a:ext>
                </a:extLst>
              </a:tr>
              <a:tr h="173046">
                <a:tc>
                  <a:txBody>
                    <a:bodyPr/>
                    <a:lstStyle/>
                    <a:p>
                      <a:pPr algn="l" fontAlgn="ctr"/>
                      <a:r>
                        <a:rPr lang="en-US" sz="1100" b="0" i="0" u="none" strike="noStrike" dirty="0">
                          <a:solidFill>
                            <a:srgbClr val="FF0000"/>
                          </a:solidFill>
                          <a:effectLst/>
                          <a:latin typeface="+mn-lt"/>
                        </a:rPr>
                        <a:t>Software Developers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dirty="0">
                          <a:solidFill>
                            <a:srgbClr val="FF0000"/>
                          </a:solidFill>
                          <a:effectLst/>
                          <a:latin typeface="+mn-lt"/>
                        </a:rPr>
                        <a:t>15-1252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FF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FF0000"/>
                          </a:solidFill>
                          <a:effectLst/>
                          <a:latin typeface="+mn-lt"/>
                        </a:rPr>
                        <a:t>8,420</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FF0000"/>
                          </a:solidFill>
                          <a:effectLst/>
                          <a:latin typeface="+mn-lt"/>
                        </a:rPr>
                        <a:t>$47.05</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1,147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308</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(839)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983169480"/>
                  </a:ext>
                </a:extLst>
              </a:tr>
              <a:tr h="173046">
                <a:tc>
                  <a:txBody>
                    <a:bodyPr/>
                    <a:lstStyle/>
                    <a:p>
                      <a:pPr algn="l" fontAlgn="ctr"/>
                      <a:r>
                        <a:rPr lang="en-US" sz="1100" b="1" i="0" u="none" strike="noStrike">
                          <a:solidFill>
                            <a:srgbClr val="000000"/>
                          </a:solidFill>
                          <a:effectLst/>
                          <a:latin typeface="+mn-lt"/>
                        </a:rPr>
                        <a:t>Electric Vehicle Maintenance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3452840212"/>
                  </a:ext>
                </a:extLst>
              </a:tr>
              <a:tr h="173046">
                <a:tc>
                  <a:txBody>
                    <a:bodyPr/>
                    <a:lstStyle/>
                    <a:p>
                      <a:pPr algn="l" fontAlgn="ctr"/>
                      <a:r>
                        <a:rPr lang="en-US" sz="1100" b="0" i="0" u="none" strike="noStrike" dirty="0">
                          <a:solidFill>
                            <a:srgbClr val="FF0000"/>
                          </a:solidFill>
                          <a:effectLst/>
                          <a:latin typeface="+mn-lt"/>
                        </a:rPr>
                        <a:t>Automotive Service Technicians and Mechanics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FF0000"/>
                          </a:solidFill>
                          <a:effectLst/>
                          <a:latin typeface="+mn-lt"/>
                        </a:rPr>
                        <a:t>49-3023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dirty="0" err="1">
                          <a:solidFill>
                            <a:srgbClr val="FF0000"/>
                          </a:solidFill>
                          <a:effectLst/>
                          <a:latin typeface="+mn-lt"/>
                        </a:rPr>
                        <a:t>Postsec</a:t>
                      </a:r>
                      <a:r>
                        <a:rPr lang="en-US" sz="1100" b="0" i="0" u="none" strike="noStrike" dirty="0">
                          <a:solidFill>
                            <a:srgbClr val="FF0000"/>
                          </a:solidFill>
                          <a:effectLst/>
                          <a:latin typeface="+mn-lt"/>
                        </a:rPr>
                        <a:t>. Non-Degree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10,333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$17.69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1,115</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298</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(817)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67574535"/>
                  </a:ext>
                </a:extLst>
              </a:tr>
              <a:tr h="173046">
                <a:tc>
                  <a:txBody>
                    <a:bodyPr/>
                    <a:lstStyle/>
                    <a:p>
                      <a:pPr algn="l" fontAlgn="ctr"/>
                      <a:r>
                        <a:rPr lang="en-US" sz="1100" b="1" i="0" u="none" strike="noStrike" dirty="0">
                          <a:solidFill>
                            <a:srgbClr val="000000"/>
                          </a:solidFill>
                          <a:effectLst/>
                          <a:latin typeface="+mn-lt"/>
                        </a:rPr>
                        <a:t>Infrastructure Development</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3015937637"/>
                  </a:ext>
                </a:extLst>
              </a:tr>
              <a:tr h="173046">
                <a:tc>
                  <a:txBody>
                    <a:bodyPr/>
                    <a:lstStyle/>
                    <a:p>
                      <a:pPr algn="l" fontAlgn="ctr"/>
                      <a:r>
                        <a:rPr lang="en-US" sz="1100" b="0" i="0" u="none" strike="noStrike">
                          <a:solidFill>
                            <a:srgbClr val="000000"/>
                          </a:solidFill>
                          <a:effectLst/>
                          <a:latin typeface="+mn-lt"/>
                        </a:rPr>
                        <a:t>Urban and Regional Planners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19-3051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Master's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394</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$28.47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39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(33)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609664144"/>
                  </a:ext>
                </a:extLst>
              </a:tr>
              <a:tr h="173046">
                <a:tc>
                  <a:txBody>
                    <a:bodyPr/>
                    <a:lstStyle/>
                    <a:p>
                      <a:pPr algn="l" fontAlgn="ctr"/>
                      <a:r>
                        <a:rPr lang="en-US" sz="1100" b="1" i="0" u="none" strike="noStrike">
                          <a:solidFill>
                            <a:srgbClr val="000000"/>
                          </a:solidFill>
                          <a:effectLst/>
                          <a:latin typeface="+mn-lt"/>
                        </a:rPr>
                        <a:t>Manufacturing</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582772607"/>
                  </a:ext>
                </a:extLst>
              </a:tr>
              <a:tr h="345635">
                <a:tc>
                  <a:txBody>
                    <a:bodyPr/>
                    <a:lstStyle/>
                    <a:p>
                      <a:pPr algn="l" fontAlgn="ctr"/>
                      <a:r>
                        <a:rPr lang="en-US" sz="1100" b="0" i="0" u="none" strike="noStrike">
                          <a:solidFill>
                            <a:srgbClr val="000000"/>
                          </a:solidFill>
                          <a:effectLst/>
                          <a:latin typeface="+mn-lt"/>
                        </a:rPr>
                        <a:t>Electrical and Electronic Engineering Technologists and Technicians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17-3023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Associate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1,663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$29.47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215</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154</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(61)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623182082"/>
                  </a:ext>
                </a:extLst>
              </a:tr>
              <a:tr h="338890">
                <a:tc>
                  <a:txBody>
                    <a:bodyPr/>
                    <a:lstStyle/>
                    <a:p>
                      <a:pPr algn="l" fontAlgn="ctr"/>
                      <a:r>
                        <a:rPr lang="en-US" sz="1100" b="0" i="0" u="none" strike="noStrike">
                          <a:solidFill>
                            <a:srgbClr val="000000"/>
                          </a:solidFill>
                          <a:effectLst/>
                          <a:latin typeface="+mn-lt"/>
                        </a:rPr>
                        <a:t>Electro-Mechanical and Mechatronics Technologists and Technicians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17-3024</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Associate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136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$27.03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000000"/>
                          </a:solidFill>
                          <a:effectLst/>
                          <a:latin typeface="+mn-lt"/>
                        </a:rPr>
                        <a:t>574</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557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689675274"/>
                  </a:ext>
                </a:extLst>
              </a:tr>
              <a:tr h="173046">
                <a:tc>
                  <a:txBody>
                    <a:bodyPr/>
                    <a:lstStyle/>
                    <a:p>
                      <a:pPr algn="l" fontAlgn="ctr"/>
                      <a:r>
                        <a:rPr lang="en-US" sz="1100" b="0" i="0" u="none" strike="noStrike">
                          <a:solidFill>
                            <a:srgbClr val="000000"/>
                          </a:solidFill>
                          <a:effectLst/>
                          <a:latin typeface="+mn-lt"/>
                        </a:rPr>
                        <a:t>Industrial Engineering Technologists and Technicians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17-3026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Associate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1,751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$24.99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219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43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(176)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685908850"/>
                  </a:ext>
                </a:extLst>
              </a:tr>
              <a:tr h="173046">
                <a:tc>
                  <a:txBody>
                    <a:bodyPr/>
                    <a:lstStyle/>
                    <a:p>
                      <a:pPr algn="l" fontAlgn="ctr"/>
                      <a:r>
                        <a:rPr lang="en-US" sz="1100" b="0" i="0" u="none" strike="noStrike">
                          <a:solidFill>
                            <a:srgbClr val="000000"/>
                          </a:solidFill>
                          <a:effectLst/>
                          <a:latin typeface="+mn-lt"/>
                        </a:rPr>
                        <a:t>Mechanical Engineering Technologists and Technicians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17-3027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Associate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704</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$29.47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105</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000000"/>
                          </a:solidFill>
                          <a:effectLst/>
                          <a:latin typeface="+mn-lt"/>
                        </a:rPr>
                        <a:t>19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(86)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915983056"/>
                  </a:ext>
                </a:extLst>
              </a:tr>
              <a:tr h="173046">
                <a:tc>
                  <a:txBody>
                    <a:bodyPr/>
                    <a:lstStyle/>
                    <a:p>
                      <a:pPr algn="l" fontAlgn="ctr"/>
                      <a:r>
                        <a:rPr lang="en-US" sz="1100" b="0" i="0" u="none" strike="noStrike">
                          <a:solidFill>
                            <a:srgbClr val="000000"/>
                          </a:solidFill>
                          <a:effectLst/>
                          <a:latin typeface="+mn-lt"/>
                        </a:rPr>
                        <a:t>Industrial Production Managers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11-3051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3,327</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$53.30</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310</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202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(108)</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887721234"/>
                  </a:ext>
                </a:extLst>
              </a:tr>
              <a:tr h="173046">
                <a:tc>
                  <a:txBody>
                    <a:bodyPr/>
                    <a:lstStyle/>
                    <a:p>
                      <a:pPr algn="l" fontAlgn="ctr"/>
                      <a:r>
                        <a:rPr lang="en-US" sz="1100" b="0" i="0" u="none" strike="noStrike" dirty="0">
                          <a:solidFill>
                            <a:srgbClr val="FF0000"/>
                          </a:solidFill>
                          <a:effectLst/>
                          <a:latin typeface="+mn-lt"/>
                        </a:rPr>
                        <a:t>Logisticians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dirty="0">
                          <a:solidFill>
                            <a:srgbClr val="FF0000"/>
                          </a:solidFill>
                          <a:effectLst/>
                          <a:latin typeface="+mn-lt"/>
                        </a:rPr>
                        <a:t>13-1081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dirty="0">
                          <a:solidFill>
                            <a:srgbClr val="FF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3,379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$33.69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438</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FF0000"/>
                          </a:solidFill>
                          <a:effectLst/>
                          <a:latin typeface="+mn-lt"/>
                        </a:rPr>
                        <a:t>92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FF0000"/>
                          </a:solidFill>
                          <a:effectLst/>
                          <a:latin typeface="+mn-lt"/>
                        </a:rPr>
                        <a:t>(346)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566996819"/>
                  </a:ext>
                </a:extLst>
              </a:tr>
              <a:tr h="173046">
                <a:tc>
                  <a:txBody>
                    <a:bodyPr/>
                    <a:lstStyle/>
                    <a:p>
                      <a:pPr algn="l" fontAlgn="ctr"/>
                      <a:r>
                        <a:rPr lang="en-US" sz="1100" b="1" i="0" u="none" strike="noStrike" dirty="0">
                          <a:solidFill>
                            <a:srgbClr val="000000"/>
                          </a:solidFill>
                          <a:effectLst/>
                          <a:latin typeface="+mn-lt"/>
                        </a:rPr>
                        <a:t>Scientific Research</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dirty="0">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646978147"/>
                  </a:ext>
                </a:extLst>
              </a:tr>
              <a:tr h="173046">
                <a:tc>
                  <a:txBody>
                    <a:bodyPr/>
                    <a:lstStyle/>
                    <a:p>
                      <a:pPr algn="l" fontAlgn="ctr"/>
                      <a:r>
                        <a:rPr lang="en-US" sz="1100" b="0" i="0" u="none" strike="noStrike">
                          <a:solidFill>
                            <a:srgbClr val="000000"/>
                          </a:solidFill>
                          <a:effectLst/>
                          <a:latin typeface="+mn-lt"/>
                        </a:rPr>
                        <a:t>Chemists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19-2031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1,470</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$29.98</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175</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19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000000"/>
                          </a:solidFill>
                          <a:effectLst/>
                          <a:latin typeface="+mn-lt"/>
                        </a:rPr>
                        <a:t>(156)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771573227"/>
                  </a:ext>
                </a:extLst>
              </a:tr>
              <a:tr h="173046">
                <a:tc>
                  <a:txBody>
                    <a:bodyPr/>
                    <a:lstStyle/>
                    <a:p>
                      <a:pPr algn="l" fontAlgn="ctr"/>
                      <a:r>
                        <a:rPr lang="en-US" sz="1100" b="0" i="0" u="none" strike="noStrike">
                          <a:solidFill>
                            <a:srgbClr val="000000"/>
                          </a:solidFill>
                          <a:effectLst/>
                          <a:latin typeface="+mn-lt"/>
                        </a:rPr>
                        <a:t>Materials Scientists</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19-2032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100" b="0" i="0" u="none" strike="noStrike">
                          <a:solidFill>
                            <a:srgbClr val="000000"/>
                          </a:solidFill>
                          <a:effectLst/>
                          <a:latin typeface="+mn-lt"/>
                        </a:rPr>
                        <a:t>Bachelor's Degree</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26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$44.01</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&lt;10</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a:solidFill>
                            <a:srgbClr val="000000"/>
                          </a:solidFill>
                          <a:effectLst/>
                          <a:latin typeface="+mn-lt"/>
                        </a:rPr>
                        <a:t>0</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ctr"/>
                      <a:r>
                        <a:rPr lang="en-US" sz="1100" b="0" i="0" u="none" strike="noStrike" dirty="0">
                          <a:solidFill>
                            <a:srgbClr val="000000"/>
                          </a:solidFill>
                          <a:effectLst/>
                          <a:latin typeface="+mn-lt"/>
                        </a:rPr>
                        <a:t>Insufficient data</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774513136"/>
                  </a:ext>
                </a:extLst>
              </a:tr>
              <a:tr h="173046">
                <a:tc>
                  <a:txBody>
                    <a:bodyPr/>
                    <a:lstStyle/>
                    <a:p>
                      <a:pPr algn="l" fontAlgn="ctr"/>
                      <a:r>
                        <a:rPr lang="en-US" sz="1100" b="0" i="0" u="none" strike="noStrike">
                          <a:solidFill>
                            <a:srgbClr val="000000"/>
                          </a:solidFill>
                          <a:effectLst/>
                          <a:latin typeface="+mn-lt"/>
                        </a:rPr>
                        <a:t>Total</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51,282</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 </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5,609</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a:solidFill>
                            <a:srgbClr val="000000"/>
                          </a:solidFill>
                          <a:effectLst/>
                          <a:latin typeface="+mn-lt"/>
                        </a:rPr>
                        <a:t>2,916</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r" fontAlgn="ctr"/>
                      <a:r>
                        <a:rPr lang="en-US" sz="1100" b="0" i="0" u="none" strike="noStrike" dirty="0">
                          <a:solidFill>
                            <a:srgbClr val="000000"/>
                          </a:solidFill>
                          <a:effectLst/>
                          <a:latin typeface="+mn-lt"/>
                        </a:rPr>
                        <a:t>(2,693)</a:t>
                      </a:r>
                    </a:p>
                  </a:txBody>
                  <a:tcPr marL="5294" marR="5294" marT="52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3001693937"/>
                  </a:ext>
                </a:extLst>
              </a:tr>
              <a:tr h="331235">
                <a:tc gridSpan="8">
                  <a:txBody>
                    <a:bodyPr/>
                    <a:lstStyle/>
                    <a:p>
                      <a:pPr algn="ctr" fontAlgn="t"/>
                      <a:r>
                        <a:rPr lang="en-US" sz="1100" b="0" i="1" u="none" strike="noStrike" dirty="0">
                          <a:solidFill>
                            <a:srgbClr val="000000"/>
                          </a:solidFill>
                          <a:effectLst/>
                          <a:latin typeface="+mn-lt"/>
                        </a:rPr>
                        <a:t>Source: Lightcast/EMSI, Job Openings data; National Center of Education Statistics(NCES), Integrated Postsecondary Education Data System (IPEDS), 2021 Completions</a:t>
                      </a:r>
                    </a:p>
                  </a:txBody>
                  <a:tcPr marL="5294" marR="5294" marT="5294"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5540117"/>
                  </a:ext>
                </a:extLst>
              </a:tr>
            </a:tbl>
          </a:graphicData>
        </a:graphic>
      </p:graphicFrame>
      <p:sp>
        <p:nvSpPr>
          <p:cNvPr id="3" name="TextBox 2">
            <a:extLst>
              <a:ext uri="{FF2B5EF4-FFF2-40B4-BE49-F238E27FC236}">
                <a16:creationId xmlns:a16="http://schemas.microsoft.com/office/drawing/2014/main" id="{1C99AC18-252D-F5ED-9DC9-5A2DE2339119}"/>
              </a:ext>
            </a:extLst>
          </p:cNvPr>
          <p:cNvSpPr txBox="1"/>
          <p:nvPr/>
        </p:nvSpPr>
        <p:spPr>
          <a:xfrm>
            <a:off x="271606" y="6612192"/>
            <a:ext cx="361440" cy="246221"/>
          </a:xfrm>
          <a:prstGeom prst="rect">
            <a:avLst/>
          </a:prstGeom>
          <a:noFill/>
        </p:spPr>
        <p:txBody>
          <a:bodyPr wrap="square" rtlCol="0">
            <a:spAutoFit/>
          </a:bodyPr>
          <a:lstStyle/>
          <a:p>
            <a:r>
              <a:rPr lang="en-US" sz="1000" b="1" dirty="0"/>
              <a:t>9</a:t>
            </a:r>
          </a:p>
        </p:txBody>
      </p:sp>
    </p:spTree>
    <p:extLst>
      <p:ext uri="{BB962C8B-B14F-4D97-AF65-F5344CB8AC3E}">
        <p14:creationId xmlns:p14="http://schemas.microsoft.com/office/powerpoint/2010/main" val="306640150"/>
      </p:ext>
    </p:extLst>
  </p:cSld>
  <p:clrMapOvr>
    <a:masterClrMapping/>
  </p:clrMapOvr>
</p:sld>
</file>

<file path=ppt/theme/theme1.xml><?xml version="1.0" encoding="utf-8"?>
<a:theme xmlns:a="http://schemas.openxmlformats.org/drawingml/2006/main" name="Office Theme">
  <a:themeElements>
    <a:clrScheme name="DEW1">
      <a:dk1>
        <a:srgbClr val="FDFBFB"/>
      </a:dk1>
      <a:lt1>
        <a:srgbClr val="264773"/>
      </a:lt1>
      <a:dk2>
        <a:srgbClr val="D0DADD"/>
      </a:dk2>
      <a:lt2>
        <a:srgbClr val="414042"/>
      </a:lt2>
      <a:accent1>
        <a:srgbClr val="05579B"/>
      </a:accent1>
      <a:accent2>
        <a:srgbClr val="B7D9F3"/>
      </a:accent2>
      <a:accent3>
        <a:srgbClr val="A5A5A5"/>
      </a:accent3>
      <a:accent4>
        <a:srgbClr val="FFA600"/>
      </a:accent4>
      <a:accent5>
        <a:srgbClr val="95A267"/>
      </a:accent5>
      <a:accent6>
        <a:srgbClr val="283C5F"/>
      </a:accent6>
      <a:hlink>
        <a:srgbClr val="DE9151"/>
      </a:hlink>
      <a:folHlink>
        <a:srgbClr val="5E7A82"/>
      </a:folHlink>
    </a:clrScheme>
    <a:fontScheme name="DEW1">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15925</TotalTime>
  <Words>1534</Words>
  <Application>Microsoft Office PowerPoint</Application>
  <PresentationFormat>Widescreen</PresentationFormat>
  <Paragraphs>462</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Abadi</vt:lpstr>
      <vt:lpstr>Arial</vt:lpstr>
      <vt:lpstr>Calibri</vt:lpstr>
      <vt:lpstr>等线</vt:lpstr>
      <vt:lpstr>Franklin Gothic Demi Cond</vt:lpstr>
      <vt:lpstr>Franklin Gothic Medium</vt:lpstr>
      <vt:lpstr>Times New Roman</vt:lpstr>
      <vt:lpstr>Office Theme</vt:lpstr>
      <vt:lpstr>PowerPoint Presentation</vt:lpstr>
      <vt:lpstr>Background on Executive Order 2022-31</vt:lpstr>
      <vt:lpstr>Today’s Goals</vt:lpstr>
      <vt:lpstr>Defining the Industry</vt:lpstr>
      <vt:lpstr>SC Private Employment by EV-Related Industry</vt:lpstr>
      <vt:lpstr>SC Private Employment Compensation</vt:lpstr>
      <vt:lpstr>Labor Demand by Occupation</vt:lpstr>
      <vt:lpstr>Skills Required: EV Job Posting Characteristics</vt:lpstr>
      <vt:lpstr>EV Supply Gap Analysis for Occupations Requiring a Postsecondary Credential</vt:lpstr>
      <vt:lpstr>Entry Level Occupations</vt:lpstr>
      <vt:lpstr>Sources of Employees</vt:lpstr>
      <vt:lpstr>Conclusions</vt:lpstr>
      <vt:lpstr>Recommendations for Building Workforce </vt:lpstr>
      <vt:lpstr>USDOL Southeast Region EV Industry Collaborative</vt:lpstr>
      <vt:lpstr>Discussion Questions</vt:lpstr>
      <vt:lpstr>Next Steps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Bowers, Sydney</dc:creator>
  <cp:lastModifiedBy>Watts, Emily R.  (Web Development)</cp:lastModifiedBy>
  <cp:revision>512</cp:revision>
  <cp:lastPrinted>2022-06-17T18:05:17Z</cp:lastPrinted>
  <dcterms:created xsi:type="dcterms:W3CDTF">2021-07-12T14:49:16Z</dcterms:created>
  <dcterms:modified xsi:type="dcterms:W3CDTF">2023-04-03T14:51:32Z</dcterms:modified>
</cp:coreProperties>
</file>